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63" r:id="rId3"/>
    <p:sldId id="258" r:id="rId4"/>
    <p:sldId id="262" r:id="rId5"/>
    <p:sldId id="259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F072"/>
    <a:srgbClr val="7FD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1" d="100"/>
          <a:sy n="51" d="100"/>
        </p:scale>
        <p:origin x="-4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45CD8-72C8-C448-A64C-7E6CE0D786CA}" type="datetimeFigureOut">
              <a:rPr lang="en-US" smtClean="0"/>
              <a:t>09/01/2014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52E91-F8A5-2E4C-BAB7-D8547509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29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8AC4B2-6048-D048-98CA-70DE4D2C9CEB}" type="slidenum">
              <a:rPr lang="en-GB"/>
              <a:pPr/>
              <a:t>2</a:t>
            </a:fld>
            <a:endParaRPr lang="en-GB"/>
          </a:p>
        </p:txBody>
      </p:sp>
      <p:sp>
        <p:nvSpPr>
          <p:cNvPr id="30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4AE7-F372-B947-BF42-03422F92A06E}" type="datetimeFigureOut">
              <a:rPr lang="en-US" smtClean="0"/>
              <a:t>09/01/2014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B2B6-9116-084D-B182-CFD20E3E4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3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4AE7-F372-B947-BF42-03422F92A06E}" type="datetimeFigureOut">
              <a:rPr lang="en-US" smtClean="0"/>
              <a:t>09/01/2014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B2B6-9116-084D-B182-CFD20E3E4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3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4AE7-F372-B947-BF42-03422F92A06E}" type="datetimeFigureOut">
              <a:rPr lang="en-US" smtClean="0"/>
              <a:t>09/01/2014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B2B6-9116-084D-B182-CFD20E3E4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51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4AE7-F372-B947-BF42-03422F92A06E}" type="datetimeFigureOut">
              <a:rPr lang="en-US" smtClean="0"/>
              <a:t>09/01/2014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B2B6-9116-084D-B182-CFD20E3E4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46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4AE7-F372-B947-BF42-03422F92A06E}" type="datetimeFigureOut">
              <a:rPr lang="en-US" smtClean="0"/>
              <a:t>09/01/2014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B2B6-9116-084D-B182-CFD20E3E4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02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4AE7-F372-B947-BF42-03422F92A06E}" type="datetimeFigureOut">
              <a:rPr lang="en-US" smtClean="0"/>
              <a:t>09/01/2014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B2B6-9116-084D-B182-CFD20E3E4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15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4AE7-F372-B947-BF42-03422F92A06E}" type="datetimeFigureOut">
              <a:rPr lang="en-US" smtClean="0"/>
              <a:t>09/01/2014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B2B6-9116-084D-B182-CFD20E3E4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70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4AE7-F372-B947-BF42-03422F92A06E}" type="datetimeFigureOut">
              <a:rPr lang="en-US" smtClean="0"/>
              <a:t>09/01/2014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B2B6-9116-084D-B182-CFD20E3E4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14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4AE7-F372-B947-BF42-03422F92A06E}" type="datetimeFigureOut">
              <a:rPr lang="en-US" smtClean="0"/>
              <a:t>09/01/2014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B2B6-9116-084D-B182-CFD20E3E4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16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4AE7-F372-B947-BF42-03422F92A06E}" type="datetimeFigureOut">
              <a:rPr lang="en-US" smtClean="0"/>
              <a:t>09/01/2014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B2B6-9116-084D-B182-CFD20E3E4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84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4AE7-F372-B947-BF42-03422F92A06E}" type="datetimeFigureOut">
              <a:rPr lang="en-US" smtClean="0"/>
              <a:t>09/01/2014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B2B6-9116-084D-B182-CFD20E3E4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83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34AE7-F372-B947-BF42-03422F92A06E}" type="datetimeFigureOut">
              <a:rPr lang="en-US" smtClean="0"/>
              <a:t>09/01/2014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4B2B6-9116-084D-B182-CFD20E3E4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80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quoia Fog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2123"/>
            <a:ext cx="10552748" cy="70351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46364"/>
            <a:ext cx="7874000" cy="163945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3600" b="1" dirty="0" smtClean="0">
                <a:latin typeface="Georgia"/>
                <a:cs typeface="Georgia"/>
              </a:rPr>
              <a:t>  Re-creating Eden: Pastoral Post-</a:t>
            </a:r>
            <a:br>
              <a:rPr lang="en-US" sz="3600" b="1" dirty="0" smtClean="0">
                <a:latin typeface="Georgia"/>
                <a:cs typeface="Georgia"/>
              </a:rPr>
            </a:br>
            <a:r>
              <a:rPr lang="en-US" sz="3600" b="1" dirty="0">
                <a:latin typeface="Georgia"/>
                <a:cs typeface="Georgia"/>
              </a:rPr>
              <a:t> </a:t>
            </a:r>
            <a:r>
              <a:rPr lang="en-US" sz="3600" b="1" dirty="0" smtClean="0">
                <a:latin typeface="Georgia"/>
                <a:cs typeface="Georgia"/>
              </a:rPr>
              <a:t> apocalypse in the Fiction of </a:t>
            </a:r>
            <a:br>
              <a:rPr lang="en-US" sz="3600" b="1" dirty="0" smtClean="0">
                <a:latin typeface="Georgia"/>
                <a:cs typeface="Georgia"/>
              </a:rPr>
            </a:br>
            <a:r>
              <a:rPr lang="en-US" sz="3600" b="1" dirty="0" smtClean="0">
                <a:latin typeface="Georgia"/>
                <a:cs typeface="Georgia"/>
              </a:rPr>
              <a:t>  Sam Taylor </a:t>
            </a:r>
            <a:endParaRPr lang="en-US" sz="3600" b="1" dirty="0">
              <a:latin typeface="Georgia"/>
              <a:cs typeface="Georg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5559" y="6091904"/>
            <a:ext cx="313736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>
                <a:solidFill>
                  <a:schemeClr val="tx1"/>
                </a:solidFill>
                <a:latin typeface="Georgia"/>
                <a:cs typeface="Georgia"/>
              </a:rPr>
              <a:t>caroline.edwards@bbk.ac.uk</a:t>
            </a:r>
            <a:endParaRPr lang="en-US" dirty="0" smtClean="0">
              <a:solidFill>
                <a:schemeClr val="tx1"/>
              </a:solidFill>
              <a:latin typeface="Georgia"/>
              <a:cs typeface="Georgia"/>
            </a:endParaRPr>
          </a:p>
          <a:p>
            <a:pPr algn="r"/>
            <a:r>
              <a:rPr lang="en-US" dirty="0" smtClean="0">
                <a:solidFill>
                  <a:schemeClr val="tx1"/>
                </a:solidFill>
                <a:latin typeface="Georgia"/>
                <a:cs typeface="Georgia"/>
              </a:rPr>
              <a:t>@the_blochian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40818" y="4997901"/>
            <a:ext cx="500210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tx1"/>
                </a:solidFill>
                <a:latin typeface="Georgia"/>
                <a:cs typeface="Georgia"/>
              </a:rPr>
              <a:t>Dr Caroline Edwards</a:t>
            </a:r>
          </a:p>
          <a:p>
            <a:pPr algn="r"/>
            <a:r>
              <a:rPr lang="en-US" dirty="0" smtClean="0">
                <a:solidFill>
                  <a:schemeClr val="tx1"/>
                </a:solidFill>
                <a:latin typeface="Georgia"/>
                <a:cs typeface="Georgia"/>
              </a:rPr>
              <a:t>Lecturer in Modern &amp; Contemporary Literature</a:t>
            </a:r>
          </a:p>
          <a:p>
            <a:pPr algn="r"/>
            <a:r>
              <a:rPr lang="en-US" dirty="0" smtClean="0">
                <a:solidFill>
                  <a:schemeClr val="tx1"/>
                </a:solidFill>
                <a:latin typeface="Georgia"/>
                <a:cs typeface="Georgia"/>
              </a:rPr>
              <a:t>Birkbeck, University of London</a:t>
            </a:r>
          </a:p>
        </p:txBody>
      </p:sp>
    </p:spTree>
    <p:extLst>
      <p:ext uri="{BB962C8B-B14F-4D97-AF65-F5344CB8AC3E}">
        <p14:creationId xmlns:p14="http://schemas.microsoft.com/office/powerpoint/2010/main" val="3715470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GB" sz="3200" b="1">
                <a:latin typeface="Georgia" charset="0"/>
              </a:rPr>
              <a:t>Bloch</a:t>
            </a:r>
            <a:r>
              <a:rPr lang="ja-JP" altLang="en-GB" sz="3200" b="1">
                <a:latin typeface="Arial"/>
              </a:rPr>
              <a:t>’</a:t>
            </a:r>
            <a:r>
              <a:rPr lang="en-GB" sz="3200" b="1">
                <a:latin typeface="Georgia" charset="0"/>
              </a:rPr>
              <a:t>s concept of the </a:t>
            </a:r>
            <a:br>
              <a:rPr lang="en-GB" sz="3200" b="1">
                <a:latin typeface="Georgia" charset="0"/>
              </a:rPr>
            </a:br>
            <a:r>
              <a:rPr lang="en-GB" sz="3200" b="1" i="1">
                <a:latin typeface="Georgia" charset="0"/>
              </a:rPr>
              <a:t>Noch Nicht</a:t>
            </a:r>
            <a:r>
              <a:rPr lang="en-GB" sz="3200" b="1">
                <a:latin typeface="Georgia" charset="0"/>
              </a:rPr>
              <a:t> (Not Yet)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5400675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GB" sz="1800" b="1" i="1">
                <a:latin typeface="Georgia" charset="0"/>
              </a:rPr>
              <a:t>The Principle of Hope</a:t>
            </a:r>
            <a:r>
              <a:rPr lang="en-GB" sz="1800" b="1">
                <a:latin typeface="Georgia" charset="0"/>
              </a:rPr>
              <a:t>, Vols. 1, 2, 3 (1938-1947) [1986]</a:t>
            </a:r>
          </a:p>
          <a:p>
            <a:pPr>
              <a:lnSpc>
                <a:spcPct val="90000"/>
              </a:lnSpc>
            </a:pPr>
            <a:r>
              <a:rPr lang="en-GB" sz="1800">
                <a:latin typeface="Georgia" charset="0"/>
              </a:rPr>
              <a:t>Anticipatory consciousness (model of the preconscious – critique of Freud)</a:t>
            </a:r>
          </a:p>
          <a:p>
            <a:pPr>
              <a:lnSpc>
                <a:spcPct val="90000"/>
              </a:lnSpc>
            </a:pPr>
            <a:r>
              <a:rPr lang="ja-JP" altLang="en-GB" sz="1800">
                <a:latin typeface="Arial"/>
              </a:rPr>
              <a:t>“</a:t>
            </a:r>
            <a:r>
              <a:rPr lang="en-GB" sz="1800">
                <a:latin typeface="Georgia" charset="0"/>
              </a:rPr>
              <a:t>Real-Possible</a:t>
            </a:r>
            <a:r>
              <a:rPr lang="ja-JP" altLang="en-GB" sz="1800">
                <a:latin typeface="Arial"/>
              </a:rPr>
              <a:t>”</a:t>
            </a:r>
            <a:r>
              <a:rPr lang="en-GB" sz="1800">
                <a:latin typeface="Georgia" charset="0"/>
              </a:rPr>
              <a:t> – concrete versus abstract utopia</a:t>
            </a:r>
          </a:p>
          <a:p>
            <a:pPr>
              <a:lnSpc>
                <a:spcPct val="90000"/>
              </a:lnSpc>
            </a:pPr>
            <a:r>
              <a:rPr lang="en-GB" sz="1800">
                <a:latin typeface="Georgia" charset="0"/>
              </a:rPr>
              <a:t>The </a:t>
            </a:r>
            <a:r>
              <a:rPr lang="ja-JP" altLang="en-GB" sz="1800">
                <a:latin typeface="Arial"/>
              </a:rPr>
              <a:t>“</a:t>
            </a:r>
            <a:r>
              <a:rPr lang="en-GB" sz="1800">
                <a:latin typeface="Georgia" charset="0"/>
              </a:rPr>
              <a:t>Novum</a:t>
            </a:r>
            <a:r>
              <a:rPr lang="ja-JP" altLang="en-GB" sz="1800">
                <a:latin typeface="Arial"/>
              </a:rPr>
              <a:t>”</a:t>
            </a:r>
            <a:r>
              <a:rPr lang="en-GB" sz="1800">
                <a:latin typeface="Georgia" charset="0"/>
              </a:rPr>
              <a:t> – radically new social content</a:t>
            </a:r>
          </a:p>
          <a:p>
            <a:pPr>
              <a:lnSpc>
                <a:spcPct val="90000"/>
              </a:lnSpc>
            </a:pPr>
            <a:r>
              <a:rPr lang="en-GB" sz="1800">
                <a:latin typeface="Georgia" charset="0"/>
              </a:rPr>
              <a:t>Utopian temporalities – championing of process and critique of fixity</a:t>
            </a:r>
          </a:p>
          <a:p>
            <a:pPr>
              <a:lnSpc>
                <a:spcPct val="90000"/>
              </a:lnSpc>
            </a:pPr>
            <a:r>
              <a:rPr lang="ja-JP" altLang="en-GB" sz="1800">
                <a:latin typeface="Arial"/>
              </a:rPr>
              <a:t>“</a:t>
            </a:r>
            <a:r>
              <a:rPr lang="en-GB" sz="1800">
                <a:latin typeface="Georgia" charset="0"/>
              </a:rPr>
              <a:t>Warm</a:t>
            </a:r>
            <a:r>
              <a:rPr lang="ja-JP" altLang="en-GB" sz="1800">
                <a:latin typeface="Arial"/>
              </a:rPr>
              <a:t>”</a:t>
            </a:r>
            <a:r>
              <a:rPr lang="en-GB" sz="1800">
                <a:latin typeface="Georgia" charset="0"/>
              </a:rPr>
              <a:t> and </a:t>
            </a:r>
            <a:r>
              <a:rPr lang="ja-JP" altLang="en-GB" sz="1800">
                <a:latin typeface="Arial"/>
              </a:rPr>
              <a:t>“</a:t>
            </a:r>
            <a:r>
              <a:rPr lang="en-GB" sz="1800">
                <a:latin typeface="Georgia" charset="0"/>
              </a:rPr>
              <a:t>cold</a:t>
            </a:r>
            <a:r>
              <a:rPr lang="ja-JP" altLang="en-GB" sz="1800">
                <a:latin typeface="Arial"/>
              </a:rPr>
              <a:t>”</a:t>
            </a:r>
            <a:r>
              <a:rPr lang="en-GB" sz="1800">
                <a:latin typeface="Georgia" charset="0"/>
              </a:rPr>
              <a:t> streams of Marxism</a:t>
            </a:r>
          </a:p>
          <a:p>
            <a:pPr>
              <a:lnSpc>
                <a:spcPct val="90000"/>
              </a:lnSpc>
            </a:pPr>
            <a:r>
              <a:rPr lang="en-GB" sz="1800">
                <a:latin typeface="Georgia" charset="0"/>
              </a:rPr>
              <a:t>Venturers Beyond the Limits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sz="1800">
              <a:latin typeface="Georgia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GB" sz="1800" b="1" i="1">
                <a:latin typeface="Georgia" charset="0"/>
              </a:rPr>
              <a:t>Heritage of Our Times</a:t>
            </a:r>
            <a:r>
              <a:rPr lang="en-GB" sz="1800" b="1">
                <a:latin typeface="Georgia" charset="0"/>
              </a:rPr>
              <a:t> (1935) [1991]</a:t>
            </a:r>
          </a:p>
          <a:p>
            <a:pPr>
              <a:lnSpc>
                <a:spcPct val="90000"/>
              </a:lnSpc>
            </a:pPr>
            <a:r>
              <a:rPr lang="en-GB" sz="1800" i="1">
                <a:latin typeface="Georgia" charset="0"/>
              </a:rPr>
              <a:t>Ungleichzeitigkeit</a:t>
            </a:r>
            <a:r>
              <a:rPr lang="en-GB" sz="1800">
                <a:latin typeface="Georgia" charset="0"/>
              </a:rPr>
              <a:t> (non-contemporaneity)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sz="1800">
              <a:latin typeface="Georgia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GB" sz="1800" b="1" i="1">
                <a:latin typeface="Georgia" charset="0"/>
              </a:rPr>
              <a:t>Spirit of Utopia</a:t>
            </a:r>
            <a:r>
              <a:rPr lang="en-GB" sz="1800" b="1">
                <a:latin typeface="Georgia" charset="0"/>
              </a:rPr>
              <a:t> (1918) [2000]</a:t>
            </a:r>
          </a:p>
          <a:p>
            <a:pPr>
              <a:lnSpc>
                <a:spcPct val="90000"/>
              </a:lnSpc>
            </a:pPr>
            <a:r>
              <a:rPr lang="en-GB" sz="1800">
                <a:latin typeface="Georgia" charset="0"/>
              </a:rPr>
              <a:t>Transmigration of spirit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sz="1800">
              <a:latin typeface="Georgia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GB" sz="1800" b="1" i="1">
                <a:latin typeface="Georgia" charset="0"/>
              </a:rPr>
              <a:t>The Philosophy of the Future</a:t>
            </a:r>
            <a:r>
              <a:rPr lang="en-GB" sz="1800" b="1">
                <a:latin typeface="Georgia" charset="0"/>
              </a:rPr>
              <a:t> (1963) [1970]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sz="1800" b="1" i="1">
                <a:latin typeface="Georgia" charset="0"/>
              </a:rPr>
              <a:t>Atheism in Christianity</a:t>
            </a:r>
            <a:r>
              <a:rPr lang="en-GB" sz="1800" b="1">
                <a:latin typeface="Georgia" charset="0"/>
              </a:rPr>
              <a:t> (1968) [1972]</a:t>
            </a:r>
          </a:p>
          <a:p>
            <a:pPr>
              <a:lnSpc>
                <a:spcPct val="90000"/>
              </a:lnSpc>
            </a:pPr>
            <a:r>
              <a:rPr lang="en-GB" sz="1800">
                <a:latin typeface="Georgia" charset="0"/>
              </a:rPr>
              <a:t>Natural historical times</a:t>
            </a:r>
          </a:p>
          <a:p>
            <a:pPr>
              <a:lnSpc>
                <a:spcPct val="90000"/>
              </a:lnSpc>
            </a:pPr>
            <a:endParaRPr lang="en-GB" sz="1800">
              <a:latin typeface="Georgia" charset="0"/>
            </a:endParaRPr>
          </a:p>
        </p:txBody>
      </p:sp>
      <p:pic>
        <p:nvPicPr>
          <p:cNvPr id="29700" name="Picture 4" descr="Ernst Bloch - Cartoon Portra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75" y="2708275"/>
            <a:ext cx="2827338" cy="414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135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F0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86157"/>
            <a:ext cx="7786953" cy="66189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3600" b="1" dirty="0" smtClean="0">
                <a:latin typeface="Georgia"/>
                <a:cs typeface="Georgia"/>
              </a:rPr>
              <a:t>  </a:t>
            </a:r>
            <a:r>
              <a:rPr lang="en-US" sz="3600" b="1" dirty="0" smtClean="0">
                <a:latin typeface="Georgia"/>
                <a:cs typeface="Georgia"/>
              </a:rPr>
              <a:t>Apocalypse: the Arcadian revenge?</a:t>
            </a:r>
            <a:endParaRPr lang="en-US" sz="3600" b="1" dirty="0">
              <a:latin typeface="Georgia"/>
              <a:cs typeface="Georgia"/>
            </a:endParaRPr>
          </a:p>
        </p:txBody>
      </p:sp>
      <p:pic>
        <p:nvPicPr>
          <p:cNvPr id="4" name="Picture 3" descr="flood apocalyp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518" y="1405994"/>
            <a:ext cx="4674915" cy="46640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90811" y="6350061"/>
            <a:ext cx="365318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latin typeface="Georgia"/>
                <a:cs typeface="Georgia"/>
              </a:rPr>
              <a:t>Stanley </a:t>
            </a:r>
            <a:r>
              <a:rPr lang="en-US" sz="1400" dirty="0" err="1" smtClean="0">
                <a:latin typeface="Georgia"/>
                <a:cs typeface="Georgia"/>
              </a:rPr>
              <a:t>Donwood</a:t>
            </a:r>
            <a:r>
              <a:rPr lang="en-US" sz="1400" dirty="0" smtClean="0">
                <a:latin typeface="Georgia"/>
                <a:cs typeface="Georgia"/>
              </a:rPr>
              <a:t>, from </a:t>
            </a:r>
            <a:r>
              <a:rPr lang="en-US" sz="1400" i="1" dirty="0" smtClean="0">
                <a:latin typeface="Georgia"/>
                <a:cs typeface="Georgia"/>
              </a:rPr>
              <a:t>Lost Angeles </a:t>
            </a:r>
            <a:r>
              <a:rPr lang="en-US" sz="1400" dirty="0" smtClean="0">
                <a:latin typeface="Georgia"/>
                <a:cs typeface="Georgia"/>
              </a:rPr>
              <a:t>(2011)</a:t>
            </a:r>
            <a:endParaRPr lang="en-US" sz="1400" dirty="0">
              <a:latin typeface="Georgia"/>
              <a:cs typeface="Georg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684" y="1087111"/>
            <a:ext cx="3907066" cy="56323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Georgia"/>
                <a:cs typeface="Georgia"/>
              </a:rPr>
              <a:t>Recent “ecocritical turn” accompanied by a rise in post-apocalyptic and eco-catastrophe disaster novels (particularly by “literary” rather than “genre” writers)</a:t>
            </a:r>
          </a:p>
          <a:p>
            <a:endParaRPr lang="en-US" dirty="0" smtClean="0">
              <a:latin typeface="Georgia"/>
              <a:cs typeface="Georg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Georgia"/>
                <a:cs typeface="Georgia"/>
              </a:rPr>
              <a:t>Portrayals of benevolent or verdant nature and post-human futurities</a:t>
            </a:r>
          </a:p>
          <a:p>
            <a:endParaRPr lang="en-US" dirty="0" smtClean="0">
              <a:latin typeface="Georgia"/>
              <a:cs typeface="Georg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Georgia"/>
                <a:cs typeface="Georgia"/>
              </a:rPr>
              <a:t>Fictions of pastoral post-apocalypticism seem to reject the “hard-edged naturalism” usually associated with science fiction eco-apocalyptic narratives</a:t>
            </a:r>
          </a:p>
          <a:p>
            <a:endParaRPr lang="en-US" dirty="0" smtClean="0">
              <a:latin typeface="Georgia"/>
              <a:cs typeface="Georg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Georgia"/>
                <a:cs typeface="Georgia"/>
              </a:rPr>
              <a:t>Can we imagine co-evolutionary strategies of agency between the natural and the human?</a:t>
            </a:r>
          </a:p>
        </p:txBody>
      </p:sp>
    </p:spTree>
    <p:extLst>
      <p:ext uri="{BB962C8B-B14F-4D97-AF65-F5344CB8AC3E}">
        <p14:creationId xmlns:p14="http://schemas.microsoft.com/office/powerpoint/2010/main" val="2655583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D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1252"/>
            <a:ext cx="5791074" cy="57529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en-GB" sz="3600" b="1" dirty="0" smtClean="0">
                <a:latin typeface="Georgia"/>
                <a:cs typeface="Georgia"/>
              </a:rPr>
              <a:t>  Engineering </a:t>
            </a:r>
            <a:r>
              <a:rPr lang="en-GB" sz="3600" b="1" dirty="0">
                <a:latin typeface="Georgia"/>
                <a:cs typeface="Georgia"/>
              </a:rPr>
              <a:t>another </a:t>
            </a:r>
            <a:r>
              <a:rPr lang="en-GB" sz="3600" b="1" dirty="0" smtClean="0">
                <a:latin typeface="Georgia"/>
                <a:cs typeface="Georgia"/>
              </a:rPr>
              <a:t>time</a:t>
            </a:r>
            <a:endParaRPr lang="en-US" sz="3600" dirty="0">
              <a:latin typeface="Georgia"/>
              <a:cs typeface="Georgia"/>
            </a:endParaRPr>
          </a:p>
        </p:txBody>
      </p:sp>
      <p:pic>
        <p:nvPicPr>
          <p:cNvPr id="4" name="Picture 3" descr="French Republican Calend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5" y="1269929"/>
            <a:ext cx="3807263" cy="46809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204" y="1010246"/>
            <a:ext cx="4812286" cy="53245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700" dirty="0" smtClean="0">
                <a:latin typeface="Georgia"/>
                <a:cs typeface="Georgia"/>
              </a:rPr>
              <a:t>Recent fictions of biblical flood – e.g. </a:t>
            </a:r>
            <a:r>
              <a:rPr lang="en-GB" sz="1700" dirty="0" smtClean="0">
                <a:latin typeface="Georgia"/>
                <a:cs typeface="Georgia"/>
              </a:rPr>
              <a:t>David </a:t>
            </a:r>
            <a:r>
              <a:rPr lang="en-GB" sz="1700" dirty="0">
                <a:latin typeface="Georgia"/>
                <a:cs typeface="Georgia"/>
              </a:rPr>
              <a:t>Maine, </a:t>
            </a:r>
            <a:r>
              <a:rPr lang="en-GB" sz="1700" i="1" dirty="0">
                <a:latin typeface="Georgia"/>
                <a:cs typeface="Georgia"/>
              </a:rPr>
              <a:t>The Flood</a:t>
            </a:r>
            <a:r>
              <a:rPr lang="en-GB" sz="1700" dirty="0">
                <a:latin typeface="Georgia"/>
                <a:cs typeface="Georgia"/>
              </a:rPr>
              <a:t> (2004), Will Self, </a:t>
            </a:r>
            <a:r>
              <a:rPr lang="en-GB" sz="1700" i="1" dirty="0">
                <a:latin typeface="Georgia"/>
                <a:cs typeface="Georgia"/>
              </a:rPr>
              <a:t>The Book of Dave</a:t>
            </a:r>
            <a:r>
              <a:rPr lang="en-GB" sz="1700" dirty="0">
                <a:latin typeface="Georgia"/>
                <a:cs typeface="Georgia"/>
              </a:rPr>
              <a:t> (2006</a:t>
            </a:r>
            <a:r>
              <a:rPr lang="en-GB" sz="1700" dirty="0" smtClean="0">
                <a:latin typeface="Georgia"/>
                <a:cs typeface="Georgia"/>
              </a:rPr>
              <a:t>), </a:t>
            </a:r>
            <a:r>
              <a:rPr lang="en-GB" sz="1700" dirty="0">
                <a:latin typeface="Georgia"/>
                <a:cs typeface="Georgia"/>
              </a:rPr>
              <a:t>Margaret Atwood, </a:t>
            </a:r>
            <a:r>
              <a:rPr lang="en-GB" sz="1700" i="1" dirty="0">
                <a:latin typeface="Georgia"/>
                <a:cs typeface="Georgia"/>
              </a:rPr>
              <a:t>The Year of the Flood</a:t>
            </a:r>
            <a:r>
              <a:rPr lang="en-GB" sz="1700" dirty="0">
                <a:latin typeface="Georgia"/>
                <a:cs typeface="Georgia"/>
              </a:rPr>
              <a:t> (</a:t>
            </a:r>
            <a:r>
              <a:rPr lang="en-GB" sz="1700" dirty="0" smtClean="0">
                <a:latin typeface="Georgia"/>
                <a:cs typeface="Georgia"/>
              </a:rPr>
              <a:t>2009, Sam </a:t>
            </a:r>
            <a:r>
              <a:rPr lang="en-GB" sz="1700" dirty="0">
                <a:latin typeface="Georgia"/>
                <a:cs typeface="Georgia"/>
              </a:rPr>
              <a:t>Taylor, </a:t>
            </a:r>
            <a:r>
              <a:rPr lang="en-GB" sz="1700" i="1" dirty="0">
                <a:latin typeface="Georgia"/>
                <a:cs typeface="Georgia"/>
              </a:rPr>
              <a:t>The Island at the End of the </a:t>
            </a:r>
            <a:r>
              <a:rPr lang="en-GB" sz="1700" i="1" dirty="0" smtClean="0">
                <a:latin typeface="Georgia"/>
                <a:cs typeface="Georgia"/>
              </a:rPr>
              <a:t>World</a:t>
            </a:r>
            <a:r>
              <a:rPr lang="en-GB" sz="1700" dirty="0" smtClean="0">
                <a:latin typeface="Georgia"/>
                <a:cs typeface="Georgia"/>
              </a:rPr>
              <a:t> (2009)</a:t>
            </a:r>
          </a:p>
          <a:p>
            <a:endParaRPr lang="en-GB" sz="1700" dirty="0" smtClean="0">
              <a:latin typeface="Georgia"/>
              <a:cs typeface="Georgia"/>
            </a:endParaRPr>
          </a:p>
          <a:p>
            <a:pPr marL="285750" indent="-285750">
              <a:buFont typeface="Arial"/>
              <a:buChar char="•"/>
            </a:pPr>
            <a:r>
              <a:rPr lang="en-GB" sz="1700" dirty="0" smtClean="0">
                <a:latin typeface="Georgia"/>
                <a:cs typeface="Georgia"/>
              </a:rPr>
              <a:t>Pastoral “discourse of retreat” effects critique of capitalist excess – comparative critical work of the genre of post-apocalyptic literature</a:t>
            </a:r>
          </a:p>
          <a:p>
            <a:endParaRPr lang="en-GB" sz="1700" dirty="0" smtClean="0">
              <a:latin typeface="Georgia"/>
              <a:cs typeface="Georgia"/>
            </a:endParaRPr>
          </a:p>
          <a:p>
            <a:pPr marL="285750" indent="-285750">
              <a:buFont typeface="Arial"/>
              <a:buChar char="•"/>
            </a:pPr>
            <a:r>
              <a:rPr lang="en-GB" sz="1700" dirty="0" smtClean="0">
                <a:latin typeface="Georgia"/>
                <a:cs typeface="Georgia"/>
              </a:rPr>
              <a:t>Engineered utopia (Ben constructed the “island”)</a:t>
            </a:r>
          </a:p>
          <a:p>
            <a:endParaRPr lang="en-GB" sz="1700" dirty="0" smtClean="0">
              <a:latin typeface="Georgia"/>
              <a:cs typeface="Georgia"/>
            </a:endParaRPr>
          </a:p>
          <a:p>
            <a:pPr marL="285750" indent="-285750">
              <a:buFont typeface="Arial"/>
              <a:buChar char="•"/>
            </a:pPr>
            <a:r>
              <a:rPr lang="en-GB" sz="1700" dirty="0" smtClean="0">
                <a:latin typeface="Georgia"/>
                <a:cs typeface="Georgia"/>
              </a:rPr>
              <a:t>Alternative temporal modality (“this time”) outside of capitalism – has its own calendar</a:t>
            </a:r>
          </a:p>
          <a:p>
            <a:endParaRPr lang="en-GB" sz="1700" dirty="0" smtClean="0">
              <a:latin typeface="Georgia"/>
              <a:cs typeface="Georgia"/>
            </a:endParaRPr>
          </a:p>
          <a:p>
            <a:pPr marL="285750" indent="-285750">
              <a:buFont typeface="Arial"/>
              <a:buChar char="•"/>
            </a:pPr>
            <a:r>
              <a:rPr lang="en-GB" sz="1700" dirty="0">
                <a:latin typeface="Georgia"/>
                <a:cs typeface="Georgia"/>
              </a:rPr>
              <a:t>S</a:t>
            </a:r>
            <a:r>
              <a:rPr lang="en-GB" sz="1700" dirty="0" smtClean="0">
                <a:latin typeface="Georgia"/>
                <a:cs typeface="Georgia"/>
              </a:rPr>
              <a:t>tatic present  which represses the past (“the Before World”) as well as the future</a:t>
            </a:r>
            <a:r>
              <a:rPr lang="en-GB" sz="1700" dirty="0">
                <a:latin typeface="Georgia"/>
                <a:cs typeface="Georgia"/>
              </a:rPr>
              <a:t> </a:t>
            </a:r>
            <a:r>
              <a:rPr lang="en-GB" sz="1700" dirty="0" smtClean="0">
                <a:latin typeface="Georgia"/>
                <a:cs typeface="Georgia"/>
              </a:rPr>
              <a:t>(the stranger); authoritarian control of history</a:t>
            </a:r>
            <a:endParaRPr lang="en-US" sz="1700" dirty="0"/>
          </a:p>
        </p:txBody>
      </p:sp>
      <p:sp>
        <p:nvSpPr>
          <p:cNvPr id="6" name="TextBox 5"/>
          <p:cNvSpPr txBox="1"/>
          <p:nvPr/>
        </p:nvSpPr>
        <p:spPr>
          <a:xfrm>
            <a:off x="6461215" y="6180891"/>
            <a:ext cx="254670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i="1" dirty="0" smtClean="0">
                <a:latin typeface="Georgia"/>
                <a:cs typeface="Georgia"/>
              </a:rPr>
              <a:t>French Republican Calendar  </a:t>
            </a:r>
            <a:endParaRPr lang="en-US" sz="1400" i="1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040245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d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109855" cy="70196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367"/>
            <a:ext cx="4530436" cy="81063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latin typeface="Georgia"/>
                <a:cs typeface="Georgia"/>
              </a:rPr>
              <a:t>  Recreating Eden</a:t>
            </a:r>
            <a:endParaRPr lang="en-US" sz="3600" b="1" dirty="0">
              <a:latin typeface="Georgia"/>
              <a:cs typeface="Georg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9692" y="1251779"/>
            <a:ext cx="8013757" cy="50629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700" dirty="0" smtClean="0">
                <a:latin typeface="Georgia"/>
                <a:cs typeface="Georgia"/>
              </a:rPr>
              <a:t>Comparative reading of </a:t>
            </a:r>
            <a:r>
              <a:rPr lang="en-US" sz="1700" i="1" dirty="0" smtClean="0">
                <a:latin typeface="Georgia"/>
                <a:cs typeface="Georgia"/>
              </a:rPr>
              <a:t>The Island at the End of the World </a:t>
            </a:r>
            <a:r>
              <a:rPr lang="en-US" sz="1700" dirty="0" smtClean="0">
                <a:latin typeface="Georgia"/>
                <a:cs typeface="Georgia"/>
              </a:rPr>
              <a:t>with Taylor’s first 2 novels – </a:t>
            </a:r>
            <a:r>
              <a:rPr lang="en-US" sz="1700" i="1" dirty="0" smtClean="0">
                <a:latin typeface="Georgia"/>
                <a:cs typeface="Georgia"/>
              </a:rPr>
              <a:t>The Republic of Trees </a:t>
            </a:r>
            <a:r>
              <a:rPr lang="en-US" sz="1700" dirty="0" smtClean="0">
                <a:latin typeface="Georgia"/>
                <a:cs typeface="Georgia"/>
              </a:rPr>
              <a:t>(2005) and </a:t>
            </a:r>
            <a:r>
              <a:rPr lang="en-US" sz="1700" i="1" dirty="0" smtClean="0">
                <a:latin typeface="Georgia"/>
                <a:cs typeface="Georgia"/>
              </a:rPr>
              <a:t>The Amnesiac </a:t>
            </a:r>
            <a:r>
              <a:rPr lang="en-US" sz="1700" dirty="0" smtClean="0">
                <a:latin typeface="Georgia"/>
                <a:cs typeface="Georgia"/>
              </a:rPr>
              <a:t>(2007)  reveals Taylor’s preoccupation with characters’ attempts to construct their own utopian experiments</a:t>
            </a:r>
          </a:p>
          <a:p>
            <a:r>
              <a:rPr lang="en-US" sz="1700" dirty="0" smtClean="0">
                <a:latin typeface="Georgia"/>
                <a:cs typeface="Georgia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1700" dirty="0" smtClean="0">
                <a:latin typeface="Georgia"/>
                <a:cs typeface="Georgia"/>
              </a:rPr>
              <a:t>These novels can be read as “critical utopias” (Tom Moylan), i.e. novels which enact utopian visions whilst simultaneously critiquing acts of authoritarian closure (Ben’s arrest of time on the “island”); Ben’s utopia fulfills the deeply conservative ambitions of pastoral-as-pejorative</a:t>
            </a:r>
          </a:p>
          <a:p>
            <a:endParaRPr lang="en-US" sz="1700" dirty="0" smtClean="0">
              <a:latin typeface="Georgia"/>
              <a:cs typeface="Georgia"/>
            </a:endParaRPr>
          </a:p>
          <a:p>
            <a:pPr marL="285750" indent="-285750">
              <a:buFont typeface="Arial"/>
              <a:buChar char="•"/>
            </a:pPr>
            <a:r>
              <a:rPr lang="en-US" sz="1700" dirty="0" smtClean="0">
                <a:latin typeface="Georgia"/>
                <a:cs typeface="Georgia"/>
              </a:rPr>
              <a:t>Michael (</a:t>
            </a:r>
            <a:r>
              <a:rPr lang="en-US" sz="1700" i="1" dirty="0" smtClean="0">
                <a:latin typeface="Georgia"/>
                <a:cs typeface="Georgia"/>
              </a:rPr>
              <a:t>Republic of Trees</a:t>
            </a:r>
            <a:r>
              <a:rPr lang="en-US" sz="1700" dirty="0" smtClean="0">
                <a:latin typeface="Georgia"/>
                <a:cs typeface="Georgia"/>
              </a:rPr>
              <a:t>) submits himself to the forest’s eschatological time, revealing its natural futurity beyond human chronology</a:t>
            </a:r>
          </a:p>
          <a:p>
            <a:endParaRPr lang="en-US" sz="1700" dirty="0" smtClean="0">
              <a:latin typeface="Georgia"/>
              <a:cs typeface="Georgia"/>
            </a:endParaRPr>
          </a:p>
          <a:p>
            <a:pPr marL="285750" indent="-285750">
              <a:buFont typeface="Arial"/>
              <a:buChar char="•"/>
            </a:pPr>
            <a:r>
              <a:rPr lang="en-US" sz="1700" dirty="0" smtClean="0">
                <a:latin typeface="Georgia"/>
                <a:cs typeface="Georgia"/>
              </a:rPr>
              <a:t>Taylor reverses usual categories of apocalyptic time – it is not nature that exists in a pre-historical past, but Ben that occupies a history-less pure present</a:t>
            </a:r>
          </a:p>
          <a:p>
            <a:endParaRPr lang="en-US" sz="1700" dirty="0" smtClean="0">
              <a:latin typeface="Georgia"/>
              <a:cs typeface="Georgia"/>
            </a:endParaRPr>
          </a:p>
          <a:p>
            <a:pPr marL="285750" indent="-285750">
              <a:buFont typeface="Arial"/>
              <a:buChar char="•"/>
            </a:pPr>
            <a:r>
              <a:rPr lang="en-US" sz="1700" dirty="0" smtClean="0">
                <a:latin typeface="Georgia"/>
                <a:cs typeface="Georgia"/>
              </a:rPr>
              <a:t>Natural futurity in Taylor’s texts raises important questions for the temporality of the genre of pastoral; possible strategies of co-evolutionary agency between humanity and nature</a:t>
            </a:r>
          </a:p>
        </p:txBody>
      </p:sp>
    </p:spTree>
    <p:extLst>
      <p:ext uri="{BB962C8B-B14F-4D97-AF65-F5344CB8AC3E}">
        <p14:creationId xmlns:p14="http://schemas.microsoft.com/office/powerpoint/2010/main" val="2702372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2359</TotalTime>
  <Words>577</Words>
  <Application>Microsoft Macintosh PowerPoint</Application>
  <PresentationFormat>On-screen Show (4:3)</PresentationFormat>
  <Paragraphs>55</Paragraphs>
  <Slides>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  Re-creating Eden: Pastoral Post-   apocalypse in the Fiction of    Sam Taylor </vt:lpstr>
      <vt:lpstr>Bloch’s concept of the  Noch Nicht (Not Yet)</vt:lpstr>
      <vt:lpstr>  Apocalypse: the Arcadian revenge?</vt:lpstr>
      <vt:lpstr>  Engineering another time</vt:lpstr>
      <vt:lpstr>  Recreating Eden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Caroline Edwards</dc:creator>
  <cp:lastModifiedBy>Caroline Edwards</cp:lastModifiedBy>
  <cp:revision>34</cp:revision>
  <dcterms:created xsi:type="dcterms:W3CDTF">2014-01-06T22:37:13Z</dcterms:created>
  <dcterms:modified xsi:type="dcterms:W3CDTF">2014-01-09T16:56:19Z</dcterms:modified>
</cp:coreProperties>
</file>