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73" r:id="rId4"/>
    <p:sldId id="276" r:id="rId5"/>
    <p:sldId id="267" r:id="rId6"/>
    <p:sldId id="270" r:id="rId7"/>
    <p:sldId id="268" r:id="rId8"/>
    <p:sldId id="271" r:id="rId9"/>
    <p:sldId id="274" r:id="rId10"/>
    <p:sldId id="272" r:id="rId11"/>
    <p:sldId id="269" r:id="rId12"/>
    <p:sldId id="263" r:id="rId13"/>
    <p:sldId id="275" r:id="rId1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6EA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69" d="100"/>
          <a:sy n="69" d="100"/>
        </p:scale>
        <p:origin x="-744" y="-10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printerSettings" Target="printerSettings/printerSettings1.bin"/><Relationship Id="rId16" Type="http://schemas.openxmlformats.org/officeDocument/2006/relationships/presProps" Target="presProps.xml"/><Relationship Id="rId17" Type="http://schemas.openxmlformats.org/officeDocument/2006/relationships/viewProps" Target="viewProps.xml"/><Relationship Id="rId18" Type="http://schemas.openxmlformats.org/officeDocument/2006/relationships/theme" Target="theme/theme1.xml"/><Relationship Id="rId19"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p>
            <a:fld id="{9748006C-D96C-BF4A-87F5-EA4BDBD7690C}" type="datetimeFigureOut">
              <a:rPr lang="en-US" smtClean="0"/>
              <a:t>03/09/2014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9515C0-B9CE-074A-896A-D24A59FC27C7}" type="slidenum">
              <a:rPr lang="en-US" smtClean="0"/>
              <a:t>‹#›</a:t>
            </a:fld>
            <a:endParaRPr lang="en-US"/>
          </a:p>
        </p:txBody>
      </p:sp>
    </p:spTree>
    <p:extLst>
      <p:ext uri="{BB962C8B-B14F-4D97-AF65-F5344CB8AC3E}">
        <p14:creationId xmlns:p14="http://schemas.microsoft.com/office/powerpoint/2010/main" val="15349326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9748006C-D96C-BF4A-87F5-EA4BDBD7690C}" type="datetimeFigureOut">
              <a:rPr lang="en-US" smtClean="0"/>
              <a:t>03/09/2014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9515C0-B9CE-074A-896A-D24A59FC27C7}" type="slidenum">
              <a:rPr lang="en-US" smtClean="0"/>
              <a:t>‹#›</a:t>
            </a:fld>
            <a:endParaRPr lang="en-US"/>
          </a:p>
        </p:txBody>
      </p:sp>
    </p:spTree>
    <p:extLst>
      <p:ext uri="{BB962C8B-B14F-4D97-AF65-F5344CB8AC3E}">
        <p14:creationId xmlns:p14="http://schemas.microsoft.com/office/powerpoint/2010/main" val="2658223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9748006C-D96C-BF4A-87F5-EA4BDBD7690C}" type="datetimeFigureOut">
              <a:rPr lang="en-US" smtClean="0"/>
              <a:t>03/09/2014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9515C0-B9CE-074A-896A-D24A59FC27C7}" type="slidenum">
              <a:rPr lang="en-US" smtClean="0"/>
              <a:t>‹#›</a:t>
            </a:fld>
            <a:endParaRPr lang="en-US"/>
          </a:p>
        </p:txBody>
      </p:sp>
    </p:spTree>
    <p:extLst>
      <p:ext uri="{BB962C8B-B14F-4D97-AF65-F5344CB8AC3E}">
        <p14:creationId xmlns:p14="http://schemas.microsoft.com/office/powerpoint/2010/main" val="41506778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9748006C-D96C-BF4A-87F5-EA4BDBD7690C}" type="datetimeFigureOut">
              <a:rPr lang="en-US" smtClean="0"/>
              <a:t>03/09/2014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9515C0-B9CE-074A-896A-D24A59FC27C7}" type="slidenum">
              <a:rPr lang="en-US" smtClean="0"/>
              <a:t>‹#›</a:t>
            </a:fld>
            <a:endParaRPr lang="en-US"/>
          </a:p>
        </p:txBody>
      </p:sp>
    </p:spTree>
    <p:extLst>
      <p:ext uri="{BB962C8B-B14F-4D97-AF65-F5344CB8AC3E}">
        <p14:creationId xmlns:p14="http://schemas.microsoft.com/office/powerpoint/2010/main" val="23908176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fld id="{9748006C-D96C-BF4A-87F5-EA4BDBD7690C}" type="datetimeFigureOut">
              <a:rPr lang="en-US" smtClean="0"/>
              <a:t>03/09/2014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9515C0-B9CE-074A-896A-D24A59FC27C7}" type="slidenum">
              <a:rPr lang="en-US" smtClean="0"/>
              <a:t>‹#›</a:t>
            </a:fld>
            <a:endParaRPr lang="en-US"/>
          </a:p>
        </p:txBody>
      </p:sp>
    </p:spTree>
    <p:extLst>
      <p:ext uri="{BB962C8B-B14F-4D97-AF65-F5344CB8AC3E}">
        <p14:creationId xmlns:p14="http://schemas.microsoft.com/office/powerpoint/2010/main" val="10261606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p:txBody>
          <a:bodyPr/>
          <a:lstStyle/>
          <a:p>
            <a:fld id="{9748006C-D96C-BF4A-87F5-EA4BDBD7690C}" type="datetimeFigureOut">
              <a:rPr lang="en-US" smtClean="0"/>
              <a:t>03/09/2014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9515C0-B9CE-074A-896A-D24A59FC27C7}" type="slidenum">
              <a:rPr lang="en-US" smtClean="0"/>
              <a:t>‹#›</a:t>
            </a:fld>
            <a:endParaRPr lang="en-US"/>
          </a:p>
        </p:txBody>
      </p:sp>
    </p:spTree>
    <p:extLst>
      <p:ext uri="{BB962C8B-B14F-4D97-AF65-F5344CB8AC3E}">
        <p14:creationId xmlns:p14="http://schemas.microsoft.com/office/powerpoint/2010/main" val="14271311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p:txBody>
          <a:bodyPr/>
          <a:lstStyle/>
          <a:p>
            <a:fld id="{9748006C-D96C-BF4A-87F5-EA4BDBD7690C}" type="datetimeFigureOut">
              <a:rPr lang="en-US" smtClean="0"/>
              <a:t>03/09/2014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C9515C0-B9CE-074A-896A-D24A59FC27C7}" type="slidenum">
              <a:rPr lang="en-US" smtClean="0"/>
              <a:t>‹#›</a:t>
            </a:fld>
            <a:endParaRPr lang="en-US"/>
          </a:p>
        </p:txBody>
      </p:sp>
    </p:spTree>
    <p:extLst>
      <p:ext uri="{BB962C8B-B14F-4D97-AF65-F5344CB8AC3E}">
        <p14:creationId xmlns:p14="http://schemas.microsoft.com/office/powerpoint/2010/main" val="1095913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9748006C-D96C-BF4A-87F5-EA4BDBD7690C}" type="datetimeFigureOut">
              <a:rPr lang="en-US" smtClean="0"/>
              <a:t>03/09/2014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C9515C0-B9CE-074A-896A-D24A59FC27C7}" type="slidenum">
              <a:rPr lang="en-US" smtClean="0"/>
              <a:t>‹#›</a:t>
            </a:fld>
            <a:endParaRPr lang="en-US"/>
          </a:p>
        </p:txBody>
      </p:sp>
    </p:spTree>
    <p:extLst>
      <p:ext uri="{BB962C8B-B14F-4D97-AF65-F5344CB8AC3E}">
        <p14:creationId xmlns:p14="http://schemas.microsoft.com/office/powerpoint/2010/main" val="16957723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48006C-D96C-BF4A-87F5-EA4BDBD7690C}" type="datetimeFigureOut">
              <a:rPr lang="en-US" smtClean="0"/>
              <a:t>03/09/2014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C9515C0-B9CE-074A-896A-D24A59FC27C7}" type="slidenum">
              <a:rPr lang="en-US" smtClean="0"/>
              <a:t>‹#›</a:t>
            </a:fld>
            <a:endParaRPr lang="en-US"/>
          </a:p>
        </p:txBody>
      </p:sp>
    </p:spTree>
    <p:extLst>
      <p:ext uri="{BB962C8B-B14F-4D97-AF65-F5344CB8AC3E}">
        <p14:creationId xmlns:p14="http://schemas.microsoft.com/office/powerpoint/2010/main" val="29217241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9748006C-D96C-BF4A-87F5-EA4BDBD7690C}" type="datetimeFigureOut">
              <a:rPr lang="en-US" smtClean="0"/>
              <a:t>03/09/2014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9515C0-B9CE-074A-896A-D24A59FC27C7}" type="slidenum">
              <a:rPr lang="en-US" smtClean="0"/>
              <a:t>‹#›</a:t>
            </a:fld>
            <a:endParaRPr lang="en-US"/>
          </a:p>
        </p:txBody>
      </p:sp>
    </p:spTree>
    <p:extLst>
      <p:ext uri="{BB962C8B-B14F-4D97-AF65-F5344CB8AC3E}">
        <p14:creationId xmlns:p14="http://schemas.microsoft.com/office/powerpoint/2010/main" val="28484646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9748006C-D96C-BF4A-87F5-EA4BDBD7690C}" type="datetimeFigureOut">
              <a:rPr lang="en-US" smtClean="0"/>
              <a:t>03/09/2014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9515C0-B9CE-074A-896A-D24A59FC27C7}" type="slidenum">
              <a:rPr lang="en-US" smtClean="0"/>
              <a:t>‹#›</a:t>
            </a:fld>
            <a:endParaRPr lang="en-US"/>
          </a:p>
        </p:txBody>
      </p:sp>
    </p:spTree>
    <p:extLst>
      <p:ext uri="{BB962C8B-B14F-4D97-AF65-F5344CB8AC3E}">
        <p14:creationId xmlns:p14="http://schemas.microsoft.com/office/powerpoint/2010/main" val="39287645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48006C-D96C-BF4A-87F5-EA4BDBD7690C}" type="datetimeFigureOut">
              <a:rPr lang="en-US" smtClean="0"/>
              <a:t>03/09/2014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C9515C0-B9CE-074A-896A-D24A59FC27C7}" type="slidenum">
              <a:rPr lang="en-US" smtClean="0"/>
              <a:t>‹#›</a:t>
            </a:fld>
            <a:endParaRPr lang="en-US"/>
          </a:p>
        </p:txBody>
      </p:sp>
    </p:spTree>
    <p:extLst>
      <p:ext uri="{BB962C8B-B14F-4D97-AF65-F5344CB8AC3E}">
        <p14:creationId xmlns:p14="http://schemas.microsoft.com/office/powerpoint/2010/main" val="38245520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openlibhums.org/" TargetMode="External"/><Relationship Id="rId3"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hyperlink" Target="https://www.openlibhums.org/committees/early-career-researchers-forum/" TargetMode="External"/><Relationship Id="rId4" Type="http://schemas.openxmlformats.org/officeDocument/2006/relationships/hyperlink" Target="https://www.openlibhums.org/get-involved/how-you-can-help/" TargetMode="External"/><Relationship Id="rId5" Type="http://schemas.openxmlformats.org/officeDocument/2006/relationships/image" Target="../media/image12.png"/><Relationship Id="rId1" Type="http://schemas.openxmlformats.org/officeDocument/2006/relationships/slideLayout" Target="../slideLayouts/slideLayout2.xml"/><Relationship Id="rId2" Type="http://schemas.openxmlformats.org/officeDocument/2006/relationships/hyperlink" Target="https://www.openlibhums.org/"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budapestopenaccessinitiative.org/read"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g"/><Relationship Id="rId3" Type="http://schemas.openxmlformats.org/officeDocument/2006/relationships/hyperlink" Target="http://www.sherpa.ac.uk/romeo/search.php"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Coloured-Book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0251959" cy="6858000"/>
          </a:xfrm>
          <a:prstGeom prst="rect">
            <a:avLst/>
          </a:prstGeom>
        </p:spPr>
      </p:pic>
      <p:sp>
        <p:nvSpPr>
          <p:cNvPr id="5" name="TextBox 4"/>
          <p:cNvSpPr txBox="1"/>
          <p:nvPr/>
        </p:nvSpPr>
        <p:spPr>
          <a:xfrm>
            <a:off x="1" y="285399"/>
            <a:ext cx="7731212" cy="954107"/>
          </a:xfrm>
          <a:prstGeom prst="rect">
            <a:avLst/>
          </a:prstGeom>
          <a:solidFill>
            <a:schemeClr val="bg1"/>
          </a:solidFill>
        </p:spPr>
        <p:txBody>
          <a:bodyPr wrap="square" rtlCol="0">
            <a:spAutoFit/>
          </a:bodyPr>
          <a:lstStyle/>
          <a:p>
            <a:r>
              <a:rPr lang="en-US" sz="2800" b="1" dirty="0" smtClean="0">
                <a:latin typeface="Georgia"/>
                <a:cs typeface="Georgia"/>
              </a:rPr>
              <a:t>  Open Access, the Humanities, and Early </a:t>
            </a:r>
          </a:p>
          <a:p>
            <a:r>
              <a:rPr lang="en-US" sz="2800" b="1" dirty="0">
                <a:latin typeface="Georgia"/>
                <a:cs typeface="Georgia"/>
              </a:rPr>
              <a:t> </a:t>
            </a:r>
            <a:r>
              <a:rPr lang="en-US" sz="2800" b="1" dirty="0" smtClean="0">
                <a:latin typeface="Georgia"/>
                <a:cs typeface="Georgia"/>
              </a:rPr>
              <a:t> Career Researchers</a:t>
            </a:r>
            <a:endParaRPr lang="en-GB" sz="2800" dirty="0">
              <a:latin typeface="Georgia"/>
              <a:cs typeface="Georgia"/>
            </a:endParaRPr>
          </a:p>
        </p:txBody>
      </p:sp>
      <p:sp>
        <p:nvSpPr>
          <p:cNvPr id="9" name="TextBox 8"/>
          <p:cNvSpPr txBox="1"/>
          <p:nvPr/>
        </p:nvSpPr>
        <p:spPr>
          <a:xfrm>
            <a:off x="2470293" y="2522283"/>
            <a:ext cx="6471473" cy="4031873"/>
          </a:xfrm>
          <a:prstGeom prst="rect">
            <a:avLst/>
          </a:prstGeom>
          <a:solidFill>
            <a:schemeClr val="bg1"/>
          </a:solidFill>
        </p:spPr>
        <p:txBody>
          <a:bodyPr wrap="square" rtlCol="0">
            <a:spAutoFit/>
          </a:bodyPr>
          <a:lstStyle/>
          <a:p>
            <a:pPr algn="r"/>
            <a:r>
              <a:rPr lang="en-US" sz="2400" b="1" dirty="0">
                <a:latin typeface="Georgia"/>
                <a:cs typeface="Georgia"/>
              </a:rPr>
              <a:t>Dr Caroline Edwards</a:t>
            </a:r>
          </a:p>
          <a:p>
            <a:pPr algn="r"/>
            <a:r>
              <a:rPr lang="en-US" sz="2400" dirty="0">
                <a:latin typeface="Georgia"/>
                <a:cs typeface="Georgia"/>
              </a:rPr>
              <a:t>Lecturer in Modern &amp; Contemporary Literature, Birkbeck</a:t>
            </a:r>
          </a:p>
          <a:p>
            <a:pPr algn="r"/>
            <a:r>
              <a:rPr lang="en-US" sz="2400" dirty="0">
                <a:latin typeface="Georgia"/>
                <a:cs typeface="Georgia"/>
              </a:rPr>
              <a:t>Director, Open Library of Humanities (OLH)</a:t>
            </a:r>
          </a:p>
          <a:p>
            <a:pPr algn="r"/>
            <a:endParaRPr lang="en-US" dirty="0" smtClean="0">
              <a:latin typeface="Georgia"/>
              <a:cs typeface="Georgia"/>
            </a:endParaRPr>
          </a:p>
          <a:p>
            <a:pPr algn="r"/>
            <a:endParaRPr lang="en-US" dirty="0">
              <a:latin typeface="Georgia"/>
              <a:cs typeface="Georgia"/>
            </a:endParaRPr>
          </a:p>
          <a:p>
            <a:pPr algn="r"/>
            <a:r>
              <a:rPr lang="en-US" sz="2000" dirty="0">
                <a:latin typeface="Georgia"/>
                <a:cs typeface="Georgia"/>
              </a:rPr>
              <a:t>caroline.edwards@bbk.ac.uk</a:t>
            </a:r>
          </a:p>
          <a:p>
            <a:pPr algn="r"/>
            <a:r>
              <a:rPr lang="en-US" sz="2000" dirty="0">
                <a:latin typeface="Georgia"/>
                <a:cs typeface="Georgia"/>
              </a:rPr>
              <a:t>@the_blochian</a:t>
            </a:r>
          </a:p>
          <a:p>
            <a:pPr algn="r"/>
            <a:r>
              <a:rPr lang="en-US" sz="2000" dirty="0" err="1">
                <a:latin typeface="Georgia"/>
                <a:cs typeface="Georgia"/>
              </a:rPr>
              <a:t>www.drcarolineedwards.com</a:t>
            </a:r>
            <a:endParaRPr lang="en-US" sz="2000" dirty="0">
              <a:latin typeface="Georgia"/>
              <a:cs typeface="Georgia"/>
            </a:endParaRPr>
          </a:p>
          <a:p>
            <a:pPr algn="r"/>
            <a:endParaRPr lang="en-US" dirty="0">
              <a:latin typeface="Georgia"/>
              <a:cs typeface="Georgia"/>
            </a:endParaRPr>
          </a:p>
          <a:p>
            <a:pPr algn="r"/>
            <a:endParaRPr lang="en-US" i="1" dirty="0" smtClean="0">
              <a:latin typeface="Georgia"/>
              <a:cs typeface="Georgia"/>
            </a:endParaRPr>
          </a:p>
          <a:p>
            <a:pPr algn="r"/>
            <a:r>
              <a:rPr lang="en-US" sz="1400" i="1" dirty="0" smtClean="0">
                <a:latin typeface="Georgia"/>
                <a:cs typeface="Georgia"/>
              </a:rPr>
              <a:t>Image </a:t>
            </a:r>
            <a:r>
              <a:rPr lang="en-US" sz="1400" i="1" dirty="0">
                <a:latin typeface="Georgia"/>
                <a:cs typeface="Georgia"/>
              </a:rPr>
              <a:t>by Conrad Bakker under a CC BY-NC-SA license</a:t>
            </a:r>
          </a:p>
          <a:p>
            <a:endParaRPr lang="en-US" sz="1400" dirty="0"/>
          </a:p>
        </p:txBody>
      </p:sp>
    </p:spTree>
    <p:extLst>
      <p:ext uri="{BB962C8B-B14F-4D97-AF65-F5344CB8AC3E}">
        <p14:creationId xmlns:p14="http://schemas.microsoft.com/office/powerpoint/2010/main" val="140940364"/>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Coloured Books Banner.png"/>
          <p:cNvPicPr>
            <a:picLocks noChangeAspect="1"/>
          </p:cNvPicPr>
          <p:nvPr/>
        </p:nvPicPr>
        <p:blipFill>
          <a:blip r:embed="rId2">
            <a:extLst>
              <a:ext uri="{28A0092B-C50C-407E-A947-70E740481C1C}">
                <a14:useLocalDpi xmlns:a14="http://schemas.microsoft.com/office/drawing/2010/main" val="0"/>
              </a:ext>
            </a:extLst>
          </a:blip>
          <a:srcRect l="11532" r="11532"/>
          <a:stretch>
            <a:fillRect/>
          </a:stretch>
        </p:blipFill>
        <p:spPr>
          <a:xfrm>
            <a:off x="-1550885" y="0"/>
            <a:ext cx="12469962" cy="6857999"/>
          </a:xfrm>
          <a:prstGeom prst="rect">
            <a:avLst/>
          </a:prstGeom>
        </p:spPr>
      </p:pic>
      <p:sp>
        <p:nvSpPr>
          <p:cNvPr id="2" name="Title 1"/>
          <p:cNvSpPr>
            <a:spLocks noGrp="1"/>
          </p:cNvSpPr>
          <p:nvPr>
            <p:ph type="title"/>
          </p:nvPr>
        </p:nvSpPr>
        <p:spPr>
          <a:xfrm>
            <a:off x="0" y="274638"/>
            <a:ext cx="6261592" cy="1143000"/>
          </a:xfrm>
          <a:solidFill>
            <a:schemeClr val="bg1"/>
          </a:solidFill>
        </p:spPr>
        <p:txBody>
          <a:bodyPr>
            <a:noAutofit/>
          </a:bodyPr>
          <a:lstStyle/>
          <a:p>
            <a:pPr algn="l"/>
            <a:r>
              <a:rPr lang="en-US" sz="3600" b="1" dirty="0" smtClean="0">
                <a:latin typeface="Georgia"/>
                <a:cs typeface="Georgia"/>
              </a:rPr>
              <a:t>  Benefits for ECRs in OA </a:t>
            </a:r>
            <a:br>
              <a:rPr lang="en-US" sz="3600" b="1" dirty="0" smtClean="0">
                <a:latin typeface="Georgia"/>
                <a:cs typeface="Georgia"/>
              </a:rPr>
            </a:br>
            <a:r>
              <a:rPr lang="en-US" sz="3600" b="1" dirty="0">
                <a:latin typeface="Georgia"/>
                <a:cs typeface="Georgia"/>
              </a:rPr>
              <a:t> </a:t>
            </a:r>
            <a:r>
              <a:rPr lang="en-US" sz="3600" b="1" dirty="0" smtClean="0">
                <a:latin typeface="Georgia"/>
                <a:cs typeface="Georgia"/>
              </a:rPr>
              <a:t> publishing</a:t>
            </a:r>
            <a:endParaRPr lang="en-US" sz="3600" b="1" dirty="0">
              <a:latin typeface="Georgia"/>
              <a:cs typeface="Georgia"/>
            </a:endParaRPr>
          </a:p>
        </p:txBody>
      </p:sp>
      <p:sp>
        <p:nvSpPr>
          <p:cNvPr id="3" name="Content Placeholder 2"/>
          <p:cNvSpPr>
            <a:spLocks noGrp="1"/>
          </p:cNvSpPr>
          <p:nvPr>
            <p:ph idx="1"/>
          </p:nvPr>
        </p:nvSpPr>
        <p:spPr>
          <a:xfrm>
            <a:off x="457200" y="1600200"/>
            <a:ext cx="8229600" cy="4951824"/>
          </a:xfrm>
          <a:solidFill>
            <a:schemeClr val="bg1"/>
          </a:solidFill>
        </p:spPr>
        <p:txBody>
          <a:bodyPr>
            <a:normAutofit fontScale="47500" lnSpcReduction="20000"/>
          </a:bodyPr>
          <a:lstStyle/>
          <a:p>
            <a:r>
              <a:rPr lang="en-US" dirty="0">
                <a:latin typeface="Georgia"/>
                <a:cs typeface="Georgia"/>
              </a:rPr>
              <a:t>O</a:t>
            </a:r>
            <a:r>
              <a:rPr lang="en-US" dirty="0" smtClean="0">
                <a:latin typeface="Georgia"/>
                <a:cs typeface="Georgia"/>
              </a:rPr>
              <a:t>pening </a:t>
            </a:r>
            <a:r>
              <a:rPr lang="en-US" dirty="0">
                <a:latin typeface="Georgia"/>
                <a:cs typeface="Georgia"/>
              </a:rPr>
              <a:t>up access to your work will have a </a:t>
            </a:r>
            <a:r>
              <a:rPr lang="en-US" b="1" dirty="0">
                <a:latin typeface="Georgia"/>
                <a:cs typeface="Georgia"/>
              </a:rPr>
              <a:t>significant impact </a:t>
            </a:r>
            <a:r>
              <a:rPr lang="en-US" dirty="0">
                <a:latin typeface="Georgia"/>
                <a:cs typeface="Georgia"/>
              </a:rPr>
              <a:t>upon the number of people able to read your work, and who might contact you (invitations to publish, requests to collaborate, requests from potential PhD students etc.</a:t>
            </a:r>
            <a:r>
              <a:rPr lang="en-US" dirty="0" smtClean="0">
                <a:latin typeface="Georgia"/>
                <a:cs typeface="Georgia"/>
              </a:rPr>
              <a:t>)</a:t>
            </a:r>
          </a:p>
          <a:p>
            <a:pPr marL="0" indent="0">
              <a:buNone/>
            </a:pPr>
            <a:endParaRPr lang="en-US" dirty="0" smtClean="0">
              <a:latin typeface="Georgia"/>
              <a:cs typeface="Georgia"/>
            </a:endParaRPr>
          </a:p>
          <a:p>
            <a:r>
              <a:rPr lang="en-US" dirty="0" smtClean="0">
                <a:latin typeface="Georgia"/>
                <a:cs typeface="Georgia"/>
              </a:rPr>
              <a:t>Gold OA publishing allows you to make your ideas </a:t>
            </a:r>
            <a:r>
              <a:rPr lang="en-US" b="1" dirty="0" smtClean="0">
                <a:latin typeface="Georgia"/>
                <a:cs typeface="Georgia"/>
              </a:rPr>
              <a:t>available more quickly </a:t>
            </a:r>
            <a:r>
              <a:rPr lang="en-US" dirty="0" smtClean="0">
                <a:latin typeface="Georgia"/>
                <a:cs typeface="Georgia"/>
              </a:rPr>
              <a:t>(at the moment at which they are published)</a:t>
            </a:r>
          </a:p>
          <a:p>
            <a:pPr marL="0" indent="0">
              <a:buNone/>
            </a:pPr>
            <a:endParaRPr lang="en-US" dirty="0" smtClean="0">
              <a:latin typeface="Georgia"/>
              <a:cs typeface="Georgia"/>
            </a:endParaRPr>
          </a:p>
          <a:p>
            <a:r>
              <a:rPr lang="en-US" dirty="0" smtClean="0">
                <a:latin typeface="Georgia"/>
                <a:cs typeface="Georgia"/>
              </a:rPr>
              <a:t>New annotation </a:t>
            </a:r>
            <a:r>
              <a:rPr lang="en-US" dirty="0">
                <a:latin typeface="Georgia"/>
                <a:cs typeface="Georgia"/>
              </a:rPr>
              <a:t>f</a:t>
            </a:r>
            <a:r>
              <a:rPr lang="en-US" dirty="0" smtClean="0">
                <a:latin typeface="Georgia"/>
                <a:cs typeface="Georgia"/>
              </a:rPr>
              <a:t>unctionality will allow an </a:t>
            </a:r>
            <a:r>
              <a:rPr lang="en-US" b="1" dirty="0" smtClean="0">
                <a:latin typeface="Georgia"/>
                <a:cs typeface="Georgia"/>
              </a:rPr>
              <a:t>ongoing dialogue </a:t>
            </a:r>
            <a:r>
              <a:rPr lang="en-US" dirty="0" smtClean="0">
                <a:latin typeface="Georgia"/>
                <a:cs typeface="Georgia"/>
              </a:rPr>
              <a:t>with readers of your work</a:t>
            </a:r>
          </a:p>
          <a:p>
            <a:pPr marL="0" indent="0">
              <a:buNone/>
            </a:pPr>
            <a:endParaRPr lang="en-US" dirty="0" smtClean="0">
              <a:latin typeface="Georgia"/>
              <a:cs typeface="Georgia"/>
            </a:endParaRPr>
          </a:p>
          <a:p>
            <a:r>
              <a:rPr lang="en-US" dirty="0" smtClean="0">
                <a:latin typeface="Georgia"/>
                <a:cs typeface="Georgia"/>
              </a:rPr>
              <a:t>Stats allow you to see how many people are </a:t>
            </a:r>
            <a:r>
              <a:rPr lang="en-US" b="1" dirty="0" smtClean="0">
                <a:latin typeface="Georgia"/>
                <a:cs typeface="Georgia"/>
              </a:rPr>
              <a:t>reading, citing, and sharing links</a:t>
            </a:r>
            <a:r>
              <a:rPr lang="en-US" dirty="0" smtClean="0">
                <a:latin typeface="Georgia"/>
                <a:cs typeface="Georgia"/>
              </a:rPr>
              <a:t> to your published research</a:t>
            </a:r>
          </a:p>
          <a:p>
            <a:pPr marL="0" indent="0">
              <a:buNone/>
            </a:pPr>
            <a:endParaRPr lang="en-US" dirty="0" smtClean="0">
              <a:latin typeface="Georgia"/>
              <a:cs typeface="Georgia"/>
            </a:endParaRPr>
          </a:p>
          <a:p>
            <a:r>
              <a:rPr lang="en-US" dirty="0" smtClean="0">
                <a:latin typeface="Georgia"/>
                <a:cs typeface="Georgia"/>
              </a:rPr>
              <a:t>All research submitted to </a:t>
            </a:r>
            <a:r>
              <a:rPr lang="en-US" b="1" dirty="0" smtClean="0">
                <a:latin typeface="Georgia"/>
                <a:cs typeface="Georgia"/>
              </a:rPr>
              <a:t>REF2020 </a:t>
            </a:r>
            <a:r>
              <a:rPr lang="en-US" dirty="0" smtClean="0">
                <a:latin typeface="Georgia"/>
                <a:cs typeface="Georgia"/>
              </a:rPr>
              <a:t>must be made OA</a:t>
            </a:r>
          </a:p>
          <a:p>
            <a:pPr marL="0" indent="0">
              <a:buNone/>
            </a:pPr>
            <a:endParaRPr lang="en-US" dirty="0" smtClean="0">
              <a:latin typeface="Georgia"/>
              <a:cs typeface="Georgia"/>
            </a:endParaRPr>
          </a:p>
          <a:p>
            <a:r>
              <a:rPr lang="en-US" dirty="0" smtClean="0">
                <a:latin typeface="Georgia"/>
                <a:cs typeface="Georgia"/>
              </a:rPr>
              <a:t>Familiarity with OA publishing practices and research guidelines impresses potential future colleagues (e.g. at </a:t>
            </a:r>
            <a:r>
              <a:rPr lang="en-US" b="1" dirty="0" smtClean="0">
                <a:latin typeface="Georgia"/>
                <a:cs typeface="Georgia"/>
              </a:rPr>
              <a:t>job interviews</a:t>
            </a:r>
            <a:r>
              <a:rPr lang="en-US" dirty="0" smtClean="0">
                <a:latin typeface="Georgia"/>
                <a:cs typeface="Georgia"/>
              </a:rPr>
              <a:t>)</a:t>
            </a:r>
          </a:p>
          <a:p>
            <a:pPr marL="0" indent="0">
              <a:buNone/>
            </a:pPr>
            <a:endParaRPr lang="en-US" dirty="0" smtClean="0">
              <a:latin typeface="Georgia"/>
              <a:cs typeface="Georgia"/>
            </a:endParaRPr>
          </a:p>
          <a:p>
            <a:r>
              <a:rPr lang="en-US" dirty="0" smtClean="0">
                <a:latin typeface="Georgia"/>
                <a:cs typeface="Georgia"/>
              </a:rPr>
              <a:t>Improved </a:t>
            </a:r>
            <a:r>
              <a:rPr lang="en-US" b="1" dirty="0" smtClean="0">
                <a:latin typeface="Georgia"/>
                <a:cs typeface="Georgia"/>
              </a:rPr>
              <a:t>submission systems </a:t>
            </a:r>
            <a:r>
              <a:rPr lang="en-US" dirty="0" smtClean="0">
                <a:latin typeface="Georgia"/>
                <a:cs typeface="Georgia"/>
              </a:rPr>
              <a:t>(and back-end communication) are reducing how long it takes to receive readers’ reports and get published</a:t>
            </a:r>
          </a:p>
          <a:p>
            <a:pPr marL="0" indent="0">
              <a:buNone/>
            </a:pPr>
            <a:endParaRPr lang="en-US" dirty="0" smtClean="0">
              <a:latin typeface="Georgia"/>
              <a:cs typeface="Georgia"/>
            </a:endParaRPr>
          </a:p>
          <a:p>
            <a:r>
              <a:rPr lang="en-US" dirty="0" smtClean="0">
                <a:latin typeface="Georgia"/>
                <a:cs typeface="Georgia"/>
              </a:rPr>
              <a:t>Megajournal models such as the Open Library of Humanities (OLH) are fostering a rich</a:t>
            </a:r>
            <a:r>
              <a:rPr lang="en-US" b="1" dirty="0" smtClean="0">
                <a:latin typeface="Georgia"/>
                <a:cs typeface="Georgia"/>
              </a:rPr>
              <a:t>, inter-disciplinary dialogue </a:t>
            </a:r>
            <a:r>
              <a:rPr lang="en-US" dirty="0" smtClean="0">
                <a:latin typeface="Georgia"/>
                <a:cs typeface="Georgia"/>
              </a:rPr>
              <a:t>on an unprecedented scale in the humanities, </a:t>
            </a:r>
            <a:r>
              <a:rPr lang="en-US" i="1" dirty="0" smtClean="0">
                <a:latin typeface="Georgia"/>
                <a:cs typeface="Georgia"/>
              </a:rPr>
              <a:t>without sacrificing niche journal “identity” or prestige</a:t>
            </a:r>
            <a:endParaRPr lang="en-US" i="1" dirty="0">
              <a:latin typeface="Georgia"/>
              <a:cs typeface="Georgia"/>
            </a:endParaRPr>
          </a:p>
          <a:p>
            <a:endParaRPr lang="en-US" dirty="0"/>
          </a:p>
        </p:txBody>
      </p:sp>
    </p:spTree>
    <p:extLst>
      <p:ext uri="{BB962C8B-B14F-4D97-AF65-F5344CB8AC3E}">
        <p14:creationId xmlns:p14="http://schemas.microsoft.com/office/powerpoint/2010/main" val="214969977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Library-Stair.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0297056" cy="6858000"/>
          </a:xfrm>
          <a:prstGeom prst="rect">
            <a:avLst/>
          </a:prstGeom>
        </p:spPr>
      </p:pic>
      <p:sp>
        <p:nvSpPr>
          <p:cNvPr id="2" name="Title 1"/>
          <p:cNvSpPr>
            <a:spLocks noGrp="1"/>
          </p:cNvSpPr>
          <p:nvPr>
            <p:ph type="title"/>
          </p:nvPr>
        </p:nvSpPr>
        <p:spPr>
          <a:xfrm>
            <a:off x="457200" y="274638"/>
            <a:ext cx="6633633" cy="953029"/>
          </a:xfrm>
          <a:solidFill>
            <a:schemeClr val="bg1"/>
          </a:solidFill>
        </p:spPr>
        <p:txBody>
          <a:bodyPr>
            <a:normAutofit fontScale="90000"/>
          </a:bodyPr>
          <a:lstStyle/>
          <a:p>
            <a:pPr algn="l"/>
            <a:r>
              <a:rPr lang="en-US" sz="3600" b="1" dirty="0" smtClean="0">
                <a:latin typeface="Georgia"/>
                <a:cs typeface="Georgia"/>
              </a:rPr>
              <a:t>  Innovation in Peer Review?</a:t>
            </a:r>
            <a:endParaRPr lang="en-US" sz="3600" b="1" dirty="0">
              <a:latin typeface="Georgia"/>
              <a:cs typeface="Georgia"/>
            </a:endParaRPr>
          </a:p>
        </p:txBody>
      </p:sp>
      <p:sp>
        <p:nvSpPr>
          <p:cNvPr id="5" name="TextBox 4"/>
          <p:cNvSpPr txBox="1"/>
          <p:nvPr/>
        </p:nvSpPr>
        <p:spPr>
          <a:xfrm>
            <a:off x="1897762" y="1683212"/>
            <a:ext cx="6968574" cy="3970318"/>
          </a:xfrm>
          <a:prstGeom prst="rect">
            <a:avLst/>
          </a:prstGeom>
          <a:solidFill>
            <a:schemeClr val="bg1"/>
          </a:solidFill>
        </p:spPr>
        <p:txBody>
          <a:bodyPr wrap="none" rtlCol="0">
            <a:spAutoFit/>
          </a:bodyPr>
          <a:lstStyle/>
          <a:p>
            <a:pPr marL="285750" indent="-285750">
              <a:buFont typeface="Arial"/>
              <a:buChar char="•"/>
            </a:pPr>
            <a:r>
              <a:rPr lang="en-US" b="1" dirty="0" smtClean="0">
                <a:latin typeface="Georgia"/>
                <a:cs typeface="Georgia"/>
              </a:rPr>
              <a:t>Artificial scarcity </a:t>
            </a:r>
            <a:r>
              <a:rPr lang="en-US" dirty="0" smtClean="0">
                <a:latin typeface="Georgia"/>
                <a:cs typeface="Georgia"/>
              </a:rPr>
              <a:t>no longer applies in digital environment</a:t>
            </a:r>
          </a:p>
          <a:p>
            <a:endParaRPr lang="en-US" dirty="0" smtClean="0">
              <a:latin typeface="Georgia"/>
              <a:cs typeface="Georgia"/>
            </a:endParaRPr>
          </a:p>
          <a:p>
            <a:pPr marL="285750" indent="-285750">
              <a:buFont typeface="Arial"/>
              <a:buChar char="•"/>
            </a:pPr>
            <a:r>
              <a:rPr lang="en-US" dirty="0" smtClean="0">
                <a:latin typeface="Georgia"/>
                <a:cs typeface="Georgia"/>
              </a:rPr>
              <a:t>Separate the “distinction phase” from “the publishing phase”</a:t>
            </a:r>
          </a:p>
          <a:p>
            <a:endParaRPr lang="en-US" dirty="0" smtClean="0">
              <a:latin typeface="Georgia"/>
              <a:cs typeface="Georgia"/>
            </a:endParaRPr>
          </a:p>
          <a:p>
            <a:pPr marL="285750" indent="-285750">
              <a:buFont typeface="Arial"/>
              <a:buChar char="•"/>
            </a:pPr>
            <a:r>
              <a:rPr lang="en-US" dirty="0" smtClean="0">
                <a:latin typeface="Georgia"/>
                <a:cs typeface="Georgia"/>
              </a:rPr>
              <a:t>Are </a:t>
            </a:r>
            <a:r>
              <a:rPr lang="en-US" b="1" dirty="0" smtClean="0">
                <a:latin typeface="Georgia"/>
                <a:cs typeface="Georgia"/>
              </a:rPr>
              <a:t>alternative modes </a:t>
            </a:r>
            <a:r>
              <a:rPr lang="en-US" dirty="0" smtClean="0">
                <a:latin typeface="Georgia"/>
                <a:cs typeface="Georgia"/>
              </a:rPr>
              <a:t>of peer review possible?</a:t>
            </a:r>
          </a:p>
          <a:p>
            <a:endParaRPr lang="en-US" dirty="0" smtClean="0">
              <a:latin typeface="Georgia"/>
              <a:cs typeface="Georgia"/>
            </a:endParaRPr>
          </a:p>
          <a:p>
            <a:pPr marL="285750" indent="-285750">
              <a:buFont typeface="Arial"/>
              <a:buChar char="•"/>
            </a:pPr>
            <a:r>
              <a:rPr lang="en-US" dirty="0" smtClean="0">
                <a:latin typeface="Georgia"/>
                <a:cs typeface="Georgia"/>
              </a:rPr>
              <a:t>Should peer review be “</a:t>
            </a:r>
            <a:r>
              <a:rPr lang="en-US" b="1" dirty="0" smtClean="0">
                <a:latin typeface="Georgia"/>
                <a:cs typeface="Georgia"/>
              </a:rPr>
              <a:t>blind</a:t>
            </a:r>
            <a:r>
              <a:rPr lang="en-US" dirty="0" smtClean="0">
                <a:latin typeface="Georgia"/>
                <a:cs typeface="Georgia"/>
              </a:rPr>
              <a:t>” (anonymous) or “</a:t>
            </a:r>
            <a:r>
              <a:rPr lang="en-US" b="1" dirty="0" smtClean="0">
                <a:latin typeface="Georgia"/>
                <a:cs typeface="Georgia"/>
              </a:rPr>
              <a:t>open</a:t>
            </a:r>
            <a:r>
              <a:rPr lang="en-US" dirty="0" smtClean="0">
                <a:latin typeface="Georgia"/>
                <a:cs typeface="Georgia"/>
              </a:rPr>
              <a:t>” (public)</a:t>
            </a:r>
          </a:p>
          <a:p>
            <a:endParaRPr lang="en-US" dirty="0" smtClean="0">
              <a:latin typeface="Georgia"/>
              <a:cs typeface="Georgia"/>
            </a:endParaRPr>
          </a:p>
          <a:p>
            <a:pPr marL="285750" indent="-285750">
              <a:buFont typeface="Arial"/>
              <a:buChar char="•"/>
            </a:pPr>
            <a:r>
              <a:rPr lang="en-US" dirty="0" smtClean="0">
                <a:latin typeface="Georgia"/>
                <a:cs typeface="Georgia"/>
              </a:rPr>
              <a:t>How does peer review differ from </a:t>
            </a:r>
            <a:r>
              <a:rPr lang="en-US" b="1" dirty="0" smtClean="0">
                <a:latin typeface="Georgia"/>
                <a:cs typeface="Georgia"/>
              </a:rPr>
              <a:t>editorial labour</a:t>
            </a:r>
            <a:r>
              <a:rPr lang="en-US" dirty="0" smtClean="0">
                <a:latin typeface="Georgia"/>
                <a:cs typeface="Georgia"/>
              </a:rPr>
              <a:t>?</a:t>
            </a:r>
          </a:p>
          <a:p>
            <a:endParaRPr lang="en-US" dirty="0" smtClean="0">
              <a:latin typeface="Georgia"/>
              <a:cs typeface="Georgia"/>
            </a:endParaRPr>
          </a:p>
          <a:p>
            <a:pPr marL="285750" indent="-285750">
              <a:buFont typeface="Arial"/>
              <a:buChar char="•"/>
            </a:pPr>
            <a:r>
              <a:rPr lang="en-US" dirty="0" smtClean="0">
                <a:latin typeface="Georgia"/>
                <a:cs typeface="Georgia"/>
              </a:rPr>
              <a:t>Could peer review take place </a:t>
            </a:r>
            <a:r>
              <a:rPr lang="en-US" b="1" dirty="0" smtClean="0">
                <a:latin typeface="Georgia"/>
                <a:cs typeface="Georgia"/>
              </a:rPr>
              <a:t>post-publication</a:t>
            </a:r>
            <a:r>
              <a:rPr lang="en-US" dirty="0" smtClean="0">
                <a:latin typeface="Georgia"/>
                <a:cs typeface="Georgia"/>
              </a:rPr>
              <a:t>?</a:t>
            </a:r>
          </a:p>
          <a:p>
            <a:endParaRPr lang="en-US" dirty="0" smtClean="0">
              <a:latin typeface="Georgia"/>
              <a:cs typeface="Georgia"/>
            </a:endParaRPr>
          </a:p>
          <a:p>
            <a:pPr marL="285750" indent="-285750">
              <a:buFont typeface="Arial"/>
              <a:buChar char="•"/>
            </a:pPr>
            <a:r>
              <a:rPr lang="en-US" dirty="0" smtClean="0">
                <a:latin typeface="Georgia"/>
                <a:cs typeface="Georgia"/>
              </a:rPr>
              <a:t>What about </a:t>
            </a:r>
            <a:r>
              <a:rPr lang="en-US" b="1" dirty="0" smtClean="0">
                <a:latin typeface="Georgia"/>
                <a:cs typeface="Georgia"/>
              </a:rPr>
              <a:t>peer-to-peer review</a:t>
            </a:r>
            <a:r>
              <a:rPr lang="en-US" dirty="0" smtClean="0">
                <a:latin typeface="Georgia"/>
                <a:cs typeface="Georgia"/>
              </a:rPr>
              <a:t>?</a:t>
            </a:r>
          </a:p>
          <a:p>
            <a:endParaRPr lang="en-US" dirty="0">
              <a:latin typeface="Georgia"/>
              <a:cs typeface="Georgia"/>
            </a:endParaRPr>
          </a:p>
        </p:txBody>
      </p:sp>
      <p:sp>
        <p:nvSpPr>
          <p:cNvPr id="3" name="TextBox 2"/>
          <p:cNvSpPr txBox="1"/>
          <p:nvPr/>
        </p:nvSpPr>
        <p:spPr>
          <a:xfrm>
            <a:off x="4128610" y="6135178"/>
            <a:ext cx="4737726" cy="307777"/>
          </a:xfrm>
          <a:prstGeom prst="rect">
            <a:avLst/>
          </a:prstGeom>
          <a:solidFill>
            <a:schemeClr val="bg1"/>
          </a:solidFill>
        </p:spPr>
        <p:txBody>
          <a:bodyPr wrap="none" rtlCol="0">
            <a:spAutoFit/>
          </a:bodyPr>
          <a:lstStyle/>
          <a:p>
            <a:r>
              <a:rPr lang="en-US" sz="1400" i="1" dirty="0" smtClean="0">
                <a:latin typeface="Georgia"/>
                <a:cs typeface="Georgia"/>
              </a:rPr>
              <a:t>Image by Andrew </a:t>
            </a:r>
            <a:r>
              <a:rPr lang="en-US" sz="1400" i="1" dirty="0" err="1" smtClean="0">
                <a:latin typeface="Georgia"/>
                <a:cs typeface="Georgia"/>
              </a:rPr>
              <a:t>Menage</a:t>
            </a:r>
            <a:r>
              <a:rPr lang="en-US" sz="1400" i="1" dirty="0" smtClean="0">
                <a:latin typeface="Georgia"/>
                <a:cs typeface="Georgia"/>
              </a:rPr>
              <a:t> under a CC BY-NC-SA license</a:t>
            </a:r>
            <a:endParaRPr lang="en-US" sz="1400" i="1" dirty="0">
              <a:latin typeface="Georgia"/>
              <a:cs typeface="Georgia"/>
            </a:endParaRPr>
          </a:p>
        </p:txBody>
      </p:sp>
    </p:spTree>
    <p:extLst>
      <p:ext uri="{BB962C8B-B14F-4D97-AF65-F5344CB8AC3E}">
        <p14:creationId xmlns:p14="http://schemas.microsoft.com/office/powerpoint/2010/main" val="330763860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955920" y="233589"/>
            <a:ext cx="7456376" cy="1569660"/>
          </a:xfrm>
          <a:prstGeom prst="rect">
            <a:avLst/>
          </a:prstGeom>
          <a:noFill/>
        </p:spPr>
        <p:txBody>
          <a:bodyPr wrap="square" rtlCol="0">
            <a:spAutoFit/>
          </a:bodyPr>
          <a:lstStyle/>
          <a:p>
            <a:pPr algn="ctr"/>
            <a:r>
              <a:rPr lang="en-US" sz="2400" b="1" dirty="0" smtClean="0">
                <a:latin typeface="Georgia"/>
                <a:cs typeface="Georgia"/>
              </a:rPr>
              <a:t>The Open Library of Humanities (OLH)</a:t>
            </a:r>
          </a:p>
          <a:p>
            <a:pPr algn="ctr"/>
            <a:r>
              <a:rPr lang="en-US" sz="2400" b="1" dirty="0" smtClean="0">
                <a:latin typeface="Georgia"/>
                <a:cs typeface="Georgia"/>
              </a:rPr>
              <a:t>Humanities Megajournal &amp; Monograph Pilot</a:t>
            </a:r>
          </a:p>
          <a:p>
            <a:pPr algn="ctr"/>
            <a:endParaRPr lang="en-US" sz="2400" b="1" dirty="0">
              <a:latin typeface="Georgia"/>
              <a:cs typeface="Georgia"/>
              <a:hlinkClick r:id="rId2"/>
            </a:endParaRPr>
          </a:p>
          <a:p>
            <a:pPr algn="ctr"/>
            <a:r>
              <a:rPr lang="en-US" sz="2400" dirty="0" smtClean="0">
                <a:latin typeface="Georgia"/>
                <a:cs typeface="Georgia"/>
                <a:hlinkClick r:id="rId2"/>
              </a:rPr>
              <a:t>https</a:t>
            </a:r>
            <a:r>
              <a:rPr lang="en-US" sz="2400" dirty="0">
                <a:latin typeface="Georgia"/>
                <a:cs typeface="Georgia"/>
                <a:hlinkClick r:id="rId2"/>
              </a:rPr>
              <a:t>://www.openlibhums.org</a:t>
            </a:r>
            <a:r>
              <a:rPr lang="en-US" sz="2400" dirty="0" smtClean="0">
                <a:latin typeface="Georgia"/>
                <a:cs typeface="Georgia"/>
                <a:hlinkClick r:id="rId2"/>
              </a:rPr>
              <a:t>/</a:t>
            </a:r>
            <a:r>
              <a:rPr lang="en-US" sz="2400" dirty="0" smtClean="0">
                <a:latin typeface="Georgia"/>
                <a:cs typeface="Georgia"/>
              </a:rPr>
              <a:t> </a:t>
            </a:r>
            <a:endParaRPr lang="en-US" sz="2400" dirty="0">
              <a:latin typeface="Georgia"/>
              <a:cs typeface="Georgia"/>
            </a:endParaRPr>
          </a:p>
        </p:txBody>
      </p:sp>
      <p:pic>
        <p:nvPicPr>
          <p:cNvPr id="2" name="Picture 1" descr="Screen Shot 2014-09-02 at 17.40.33.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883548"/>
            <a:ext cx="9144000" cy="4974452"/>
          </a:xfrm>
          <a:prstGeom prst="rect">
            <a:avLst/>
          </a:prstGeom>
        </p:spPr>
      </p:pic>
    </p:spTree>
    <p:extLst>
      <p:ext uri="{BB962C8B-B14F-4D97-AF65-F5344CB8AC3E}">
        <p14:creationId xmlns:p14="http://schemas.microsoft.com/office/powerpoint/2010/main" val="2383329710"/>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59684" y="1122678"/>
            <a:ext cx="8229600" cy="5245301"/>
          </a:xfrm>
        </p:spPr>
        <p:txBody>
          <a:bodyPr>
            <a:normAutofit fontScale="92500" lnSpcReduction="20000"/>
          </a:bodyPr>
          <a:lstStyle/>
          <a:p>
            <a:pPr marL="0" indent="0" algn="r">
              <a:buNone/>
            </a:pPr>
            <a:r>
              <a:rPr lang="en-US" dirty="0" smtClean="0">
                <a:latin typeface="Georgia"/>
                <a:cs typeface="Georgia"/>
              </a:rPr>
              <a:t>For more information, visit:</a:t>
            </a:r>
            <a:endParaRPr lang="en-US" dirty="0">
              <a:latin typeface="Georgia"/>
              <a:cs typeface="Georgia"/>
            </a:endParaRPr>
          </a:p>
          <a:p>
            <a:pPr marL="0" indent="0" algn="r">
              <a:buNone/>
            </a:pPr>
            <a:r>
              <a:rPr lang="en-US" dirty="0">
                <a:latin typeface="Georgia"/>
                <a:cs typeface="Georgia"/>
                <a:hlinkClick r:id="rId2"/>
              </a:rPr>
              <a:t>https://www.openlibhums.org</a:t>
            </a:r>
            <a:r>
              <a:rPr lang="en-US" dirty="0" smtClean="0">
                <a:latin typeface="Georgia"/>
                <a:cs typeface="Georgia"/>
                <a:hlinkClick r:id="rId2"/>
              </a:rPr>
              <a:t>/</a:t>
            </a:r>
            <a:endParaRPr lang="en-US" dirty="0" smtClean="0">
              <a:latin typeface="Georgia"/>
              <a:cs typeface="Georgia"/>
            </a:endParaRPr>
          </a:p>
          <a:p>
            <a:pPr marL="0" indent="0" algn="r">
              <a:buNone/>
            </a:pPr>
            <a:endParaRPr lang="en-US" dirty="0">
              <a:latin typeface="Georgia"/>
              <a:cs typeface="Georgia"/>
            </a:endParaRPr>
          </a:p>
          <a:p>
            <a:pPr marL="0" indent="0" algn="r">
              <a:buNone/>
            </a:pPr>
            <a:r>
              <a:rPr lang="en-US" dirty="0" smtClean="0">
                <a:latin typeface="Georgia"/>
                <a:cs typeface="Georgia"/>
              </a:rPr>
              <a:t>Or check out our Early Career Researchers’ Forum:</a:t>
            </a:r>
          </a:p>
          <a:p>
            <a:pPr marL="0" indent="0" algn="r">
              <a:buNone/>
            </a:pPr>
            <a:r>
              <a:rPr lang="en-US" dirty="0">
                <a:latin typeface="Georgia"/>
                <a:cs typeface="Georgia"/>
                <a:hlinkClick r:id="rId3"/>
              </a:rPr>
              <a:t>https://www.openlibhums.org/committees/early-career-researchers-forum</a:t>
            </a:r>
            <a:r>
              <a:rPr lang="en-US" dirty="0" smtClean="0">
                <a:latin typeface="Georgia"/>
                <a:cs typeface="Georgia"/>
                <a:hlinkClick r:id="rId3"/>
              </a:rPr>
              <a:t>/</a:t>
            </a:r>
            <a:r>
              <a:rPr lang="en-US" dirty="0" smtClean="0">
                <a:latin typeface="Georgia"/>
                <a:cs typeface="Georgia"/>
              </a:rPr>
              <a:t> </a:t>
            </a:r>
          </a:p>
          <a:p>
            <a:pPr marL="0" indent="0" algn="r">
              <a:buNone/>
            </a:pPr>
            <a:endParaRPr lang="en-US" dirty="0">
              <a:latin typeface="Georgia"/>
              <a:cs typeface="Georgia"/>
            </a:endParaRPr>
          </a:p>
          <a:p>
            <a:pPr marL="0" indent="0" algn="r">
              <a:buNone/>
            </a:pPr>
            <a:r>
              <a:rPr lang="en-US" dirty="0" smtClean="0">
                <a:latin typeface="Georgia"/>
                <a:cs typeface="Georgia"/>
              </a:rPr>
              <a:t>How you can help:</a:t>
            </a:r>
          </a:p>
          <a:p>
            <a:pPr marL="0" indent="0" algn="r">
              <a:buNone/>
            </a:pPr>
            <a:r>
              <a:rPr lang="en-US" dirty="0">
                <a:latin typeface="Georgia"/>
                <a:cs typeface="Georgia"/>
                <a:hlinkClick r:id="rId4"/>
              </a:rPr>
              <a:t>https://www.openlibhums.org/get-involved/how-you-can-help</a:t>
            </a:r>
            <a:r>
              <a:rPr lang="en-US" dirty="0" smtClean="0">
                <a:latin typeface="Georgia"/>
                <a:cs typeface="Georgia"/>
                <a:hlinkClick r:id="rId4"/>
              </a:rPr>
              <a:t>/</a:t>
            </a:r>
            <a:r>
              <a:rPr lang="en-US" dirty="0" smtClean="0">
                <a:latin typeface="Georgia"/>
                <a:cs typeface="Georgia"/>
              </a:rPr>
              <a:t> </a:t>
            </a:r>
            <a:endParaRPr lang="en-US" dirty="0">
              <a:latin typeface="Georgia"/>
              <a:cs typeface="Georgia"/>
            </a:endParaRPr>
          </a:p>
        </p:txBody>
      </p:sp>
      <p:pic>
        <p:nvPicPr>
          <p:cNvPr id="4" name="Picture 3" descr="Screen Shot 2014-09-02 at 23.20.33.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1954" y="349687"/>
            <a:ext cx="3111424" cy="1829735"/>
          </a:xfrm>
          <a:prstGeom prst="rect">
            <a:avLst/>
          </a:prstGeom>
        </p:spPr>
      </p:pic>
    </p:spTree>
    <p:extLst>
      <p:ext uri="{BB962C8B-B14F-4D97-AF65-F5344CB8AC3E}">
        <p14:creationId xmlns:p14="http://schemas.microsoft.com/office/powerpoint/2010/main" val="1149172416"/>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descr="Sparc 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09600"/>
            <a:ext cx="9144000" cy="5635761"/>
          </a:xfrm>
          <a:prstGeom prst="rect">
            <a:avLst/>
          </a:prstGeom>
        </p:spPr>
      </p:pic>
    </p:spTree>
    <p:extLst>
      <p:ext uri="{BB962C8B-B14F-4D97-AF65-F5344CB8AC3E}">
        <p14:creationId xmlns:p14="http://schemas.microsoft.com/office/powerpoint/2010/main" val="687185374"/>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46EA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202448"/>
            <a:ext cx="7347643" cy="644160"/>
          </a:xfrm>
          <a:solidFill>
            <a:schemeClr val="bg1"/>
          </a:solidFill>
        </p:spPr>
        <p:txBody>
          <a:bodyPr>
            <a:normAutofit/>
          </a:bodyPr>
          <a:lstStyle/>
          <a:p>
            <a:pPr algn="l"/>
            <a:r>
              <a:rPr lang="en-US" sz="3600" b="1" dirty="0" smtClean="0">
                <a:latin typeface="Georgia"/>
                <a:cs typeface="Georgia"/>
              </a:rPr>
              <a:t>  OA: Key Terms &amp; Definitions</a:t>
            </a:r>
            <a:endParaRPr lang="en-US" sz="3600" b="1" dirty="0">
              <a:latin typeface="Georgia"/>
              <a:cs typeface="Georgia"/>
            </a:endParaRPr>
          </a:p>
        </p:txBody>
      </p:sp>
      <p:sp>
        <p:nvSpPr>
          <p:cNvPr id="3" name="Content Placeholder 2"/>
          <p:cNvSpPr>
            <a:spLocks noGrp="1"/>
          </p:cNvSpPr>
          <p:nvPr>
            <p:ph idx="1"/>
          </p:nvPr>
        </p:nvSpPr>
        <p:spPr>
          <a:xfrm>
            <a:off x="457200" y="1417152"/>
            <a:ext cx="8229600" cy="5040294"/>
          </a:xfrm>
          <a:solidFill>
            <a:schemeClr val="bg1"/>
          </a:solidFill>
        </p:spPr>
        <p:txBody>
          <a:bodyPr>
            <a:normAutofit fontScale="62500" lnSpcReduction="20000"/>
          </a:bodyPr>
          <a:lstStyle/>
          <a:p>
            <a:r>
              <a:rPr lang="en-US" dirty="0" smtClean="0">
                <a:latin typeface="Georgia"/>
                <a:cs typeface="Georgia"/>
              </a:rPr>
              <a:t>‘By </a:t>
            </a:r>
            <a:r>
              <a:rPr lang="en-US" dirty="0">
                <a:latin typeface="Georgia"/>
                <a:cs typeface="Georgia"/>
              </a:rPr>
              <a:t>“open access” to this literature, we mean its free availability on the public internet</a:t>
            </a:r>
            <a:r>
              <a:rPr lang="en-US" b="1" dirty="0">
                <a:latin typeface="Georgia"/>
                <a:cs typeface="Georgia"/>
              </a:rPr>
              <a:t>, permitting any users to read, download, copy, distribute, print, search, or link to the full texts of these articles, crawl them for indexing, pass them as data to software, or use them for any other lawful purpose</a:t>
            </a:r>
            <a:r>
              <a:rPr lang="en-US" dirty="0">
                <a:latin typeface="Georgia"/>
                <a:cs typeface="Georgia"/>
              </a:rPr>
              <a:t>, without financial, legal, or technical barriers other than those inseparable from gaining access to the internet itself</a:t>
            </a:r>
            <a:r>
              <a:rPr lang="en-US" dirty="0" smtClean="0">
                <a:latin typeface="Georgia"/>
                <a:cs typeface="Georgia"/>
              </a:rPr>
              <a:t>.’ (</a:t>
            </a:r>
            <a:r>
              <a:rPr lang="en-US" i="1" dirty="0" smtClean="0">
                <a:latin typeface="Georgia"/>
                <a:cs typeface="Georgia"/>
              </a:rPr>
              <a:t>Budapest Open Access Initiative</a:t>
            </a:r>
            <a:r>
              <a:rPr lang="en-US" dirty="0">
                <a:latin typeface="Georgia"/>
                <a:cs typeface="Georgia"/>
              </a:rPr>
              <a:t>, available: </a:t>
            </a:r>
            <a:r>
              <a:rPr lang="en-US" dirty="0">
                <a:latin typeface="Georgia"/>
                <a:cs typeface="Georgia"/>
                <a:hlinkClick r:id="rId2"/>
              </a:rPr>
              <a:t>http://www.budapestopenaccessinitiative.org/</a:t>
            </a:r>
            <a:r>
              <a:rPr lang="en-US" dirty="0" smtClean="0">
                <a:latin typeface="Georgia"/>
                <a:cs typeface="Georgia"/>
                <a:hlinkClick r:id="rId2"/>
              </a:rPr>
              <a:t>read</a:t>
            </a:r>
            <a:r>
              <a:rPr lang="en-US" dirty="0" smtClean="0">
                <a:latin typeface="Georgia"/>
                <a:cs typeface="Georgia"/>
              </a:rPr>
              <a:t>) </a:t>
            </a:r>
          </a:p>
          <a:p>
            <a:endParaRPr lang="en-US" dirty="0">
              <a:latin typeface="Georgia"/>
              <a:cs typeface="Georgia"/>
            </a:endParaRPr>
          </a:p>
          <a:p>
            <a:r>
              <a:rPr lang="en-US" dirty="0" smtClean="0">
                <a:latin typeface="Georgia"/>
                <a:cs typeface="Georgia"/>
              </a:rPr>
              <a:t>GOLD OA </a:t>
            </a:r>
            <a:r>
              <a:rPr lang="en-US" dirty="0">
                <a:latin typeface="Georgia"/>
                <a:cs typeface="Georgia"/>
              </a:rPr>
              <a:t>= </a:t>
            </a:r>
            <a:r>
              <a:rPr lang="en-US" b="1" dirty="0">
                <a:latin typeface="Georgia"/>
                <a:cs typeface="Georgia"/>
              </a:rPr>
              <a:t>immediate access</a:t>
            </a:r>
            <a:r>
              <a:rPr lang="en-US" dirty="0">
                <a:latin typeface="Georgia"/>
                <a:cs typeface="Georgia"/>
              </a:rPr>
              <a:t> to material online is free and in its final published format</a:t>
            </a:r>
            <a:endParaRPr lang="en-GB" dirty="0">
              <a:latin typeface="Georgia"/>
              <a:cs typeface="Georgia"/>
            </a:endParaRPr>
          </a:p>
          <a:p>
            <a:pPr marL="0" indent="0">
              <a:buNone/>
            </a:pPr>
            <a:endParaRPr lang="en-GB" dirty="0">
              <a:latin typeface="Georgia"/>
              <a:cs typeface="Georgia"/>
            </a:endParaRPr>
          </a:p>
          <a:p>
            <a:r>
              <a:rPr lang="en-US" dirty="0">
                <a:latin typeface="Georgia"/>
                <a:cs typeface="Georgia"/>
              </a:rPr>
              <a:t>GREEN </a:t>
            </a:r>
            <a:r>
              <a:rPr lang="en-US" dirty="0" smtClean="0">
                <a:latin typeface="Georgia"/>
                <a:cs typeface="Georgia"/>
              </a:rPr>
              <a:t>OA = </a:t>
            </a:r>
            <a:r>
              <a:rPr lang="en-US" dirty="0">
                <a:latin typeface="Georgia"/>
                <a:cs typeface="Georgia"/>
              </a:rPr>
              <a:t>peer-reviewed articles are </a:t>
            </a:r>
            <a:r>
              <a:rPr lang="en-US" b="1" dirty="0">
                <a:latin typeface="Georgia"/>
                <a:cs typeface="Georgia"/>
              </a:rPr>
              <a:t>deposited in digital repositories</a:t>
            </a:r>
            <a:r>
              <a:rPr lang="en-US" dirty="0">
                <a:latin typeface="Georgia"/>
                <a:cs typeface="Georgia"/>
              </a:rPr>
              <a:t> that can be accessed for free – either after a publisher’s embargo period, or in a pre-published form (“preprint” – either prior to peer review or prior to publisher’s final formatting); or </a:t>
            </a:r>
            <a:r>
              <a:rPr lang="en-US" b="1" dirty="0">
                <a:latin typeface="Georgia"/>
                <a:cs typeface="Georgia"/>
              </a:rPr>
              <a:t>self-archived</a:t>
            </a:r>
            <a:r>
              <a:rPr lang="en-US" dirty="0">
                <a:latin typeface="Georgia"/>
                <a:cs typeface="Georgia"/>
              </a:rPr>
              <a:t> by researchers themselves (on their personal websites)</a:t>
            </a:r>
            <a:endParaRPr lang="en-GB" dirty="0">
              <a:latin typeface="Georgia"/>
              <a:cs typeface="Georgia"/>
            </a:endParaRPr>
          </a:p>
          <a:p>
            <a:endParaRPr lang="en-US" dirty="0" smtClean="0"/>
          </a:p>
        </p:txBody>
      </p:sp>
    </p:spTree>
    <p:extLst>
      <p:ext uri="{BB962C8B-B14F-4D97-AF65-F5344CB8AC3E}">
        <p14:creationId xmlns:p14="http://schemas.microsoft.com/office/powerpoint/2010/main" val="112350001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Putti-Printer-1024x830.jpg"/>
          <p:cNvPicPr>
            <a:picLocks noGrp="1" noChangeAspect="1"/>
          </p:cNvPicPr>
          <p:nvPr>
            <p:ph idx="1"/>
          </p:nvPr>
        </p:nvPicPr>
        <p:blipFill>
          <a:blip r:embed="rId2">
            <a:extLst>
              <a:ext uri="{28A0092B-C50C-407E-A947-70E740481C1C}">
                <a14:useLocalDpi xmlns:a14="http://schemas.microsoft.com/office/drawing/2010/main" val="0"/>
              </a:ext>
            </a:extLst>
          </a:blip>
          <a:srcRect t="16075" b="16075"/>
          <a:stretch>
            <a:fillRect/>
          </a:stretch>
        </p:blipFill>
        <p:spPr>
          <a:xfrm>
            <a:off x="-1935796" y="0"/>
            <a:ext cx="12716770" cy="6993734"/>
          </a:xfrm>
        </p:spPr>
      </p:pic>
      <p:sp>
        <p:nvSpPr>
          <p:cNvPr id="2" name="Title 1"/>
          <p:cNvSpPr>
            <a:spLocks noGrp="1"/>
          </p:cNvSpPr>
          <p:nvPr>
            <p:ph type="title"/>
          </p:nvPr>
        </p:nvSpPr>
        <p:spPr>
          <a:xfrm>
            <a:off x="0" y="202449"/>
            <a:ext cx="8525733" cy="939119"/>
          </a:xfrm>
          <a:solidFill>
            <a:schemeClr val="bg1"/>
          </a:solidFill>
        </p:spPr>
        <p:txBody>
          <a:bodyPr>
            <a:normAutofit fontScale="90000"/>
          </a:bodyPr>
          <a:lstStyle/>
          <a:p>
            <a:pPr algn="l"/>
            <a:r>
              <a:rPr lang="en-US" b="1" dirty="0" smtClean="0">
                <a:latin typeface="Georgia"/>
                <a:cs typeface="Georgia"/>
              </a:rPr>
              <a:t>  Open Access &amp; the Humanities</a:t>
            </a:r>
            <a:endParaRPr lang="en-US" b="1" dirty="0">
              <a:latin typeface="Georgia"/>
              <a:cs typeface="Georgia"/>
            </a:endParaRPr>
          </a:p>
        </p:txBody>
      </p:sp>
      <p:sp>
        <p:nvSpPr>
          <p:cNvPr id="5" name="TextBox 4"/>
          <p:cNvSpPr txBox="1"/>
          <p:nvPr/>
        </p:nvSpPr>
        <p:spPr>
          <a:xfrm>
            <a:off x="165669" y="1877265"/>
            <a:ext cx="8614780" cy="3970318"/>
          </a:xfrm>
          <a:prstGeom prst="rect">
            <a:avLst/>
          </a:prstGeom>
          <a:solidFill>
            <a:schemeClr val="bg1"/>
          </a:solidFill>
        </p:spPr>
        <p:txBody>
          <a:bodyPr wrap="square" rtlCol="0">
            <a:spAutoFit/>
          </a:bodyPr>
          <a:lstStyle/>
          <a:p>
            <a:pPr marL="285750" indent="-285750">
              <a:buFont typeface="Arial"/>
              <a:buChar char="•"/>
            </a:pPr>
            <a:r>
              <a:rPr lang="en-US" dirty="0" smtClean="0">
                <a:latin typeface="Georgia"/>
                <a:cs typeface="Georgia"/>
              </a:rPr>
              <a:t>How does humanities publishing </a:t>
            </a:r>
            <a:r>
              <a:rPr lang="en-US" b="1" dirty="0" smtClean="0">
                <a:latin typeface="Georgia"/>
                <a:cs typeface="Georgia"/>
              </a:rPr>
              <a:t>differ</a:t>
            </a:r>
            <a:r>
              <a:rPr lang="en-US" dirty="0" smtClean="0">
                <a:latin typeface="Georgia"/>
                <a:cs typeface="Georgia"/>
              </a:rPr>
              <a:t> from STEM and social sciences publishing? </a:t>
            </a:r>
          </a:p>
          <a:p>
            <a:endParaRPr lang="en-US" dirty="0" smtClean="0">
              <a:latin typeface="Georgia"/>
              <a:cs typeface="Georgia"/>
            </a:endParaRPr>
          </a:p>
          <a:p>
            <a:pPr marL="285750" indent="-285750">
              <a:buFont typeface="Arial"/>
              <a:buChar char="•"/>
            </a:pPr>
            <a:r>
              <a:rPr lang="en-US" dirty="0" smtClean="0">
                <a:latin typeface="Georgia"/>
                <a:cs typeface="Georgia"/>
              </a:rPr>
              <a:t>The problem of </a:t>
            </a:r>
            <a:r>
              <a:rPr lang="en-US" b="1" dirty="0" smtClean="0">
                <a:latin typeface="Georgia"/>
                <a:cs typeface="Georgia"/>
              </a:rPr>
              <a:t>academic prestige</a:t>
            </a:r>
          </a:p>
          <a:p>
            <a:endParaRPr lang="en-US" dirty="0" smtClean="0">
              <a:latin typeface="Georgia"/>
              <a:cs typeface="Georgia"/>
            </a:endParaRPr>
          </a:p>
          <a:p>
            <a:pPr marL="285750" indent="-285750">
              <a:buFont typeface="Arial"/>
              <a:buChar char="•"/>
            </a:pPr>
            <a:r>
              <a:rPr lang="en-US" dirty="0" smtClean="0">
                <a:latin typeface="Georgia"/>
                <a:cs typeface="Georgia"/>
              </a:rPr>
              <a:t>Funding: how can OA be </a:t>
            </a:r>
            <a:r>
              <a:rPr lang="en-US" b="1" dirty="0" smtClean="0">
                <a:latin typeface="Georgia"/>
                <a:cs typeface="Georgia"/>
              </a:rPr>
              <a:t>affordable</a:t>
            </a:r>
            <a:r>
              <a:rPr lang="en-US" dirty="0" smtClean="0">
                <a:latin typeface="Georgia"/>
                <a:cs typeface="Georgia"/>
              </a:rPr>
              <a:t> for the humanities?</a:t>
            </a:r>
          </a:p>
          <a:p>
            <a:endParaRPr lang="en-US" dirty="0" smtClean="0">
              <a:latin typeface="Georgia"/>
              <a:cs typeface="Georgia"/>
            </a:endParaRPr>
          </a:p>
          <a:p>
            <a:pPr marL="285750" indent="-285750">
              <a:buFont typeface="Arial"/>
              <a:buChar char="•"/>
            </a:pPr>
            <a:r>
              <a:rPr lang="en-US" dirty="0" smtClean="0">
                <a:latin typeface="Georgia"/>
                <a:cs typeface="Georgia"/>
              </a:rPr>
              <a:t>Debates concerning </a:t>
            </a:r>
            <a:r>
              <a:rPr lang="en-US" b="1" dirty="0" smtClean="0">
                <a:latin typeface="Georgia"/>
                <a:cs typeface="Georgia"/>
              </a:rPr>
              <a:t>OA licensing </a:t>
            </a:r>
            <a:r>
              <a:rPr lang="en-US" dirty="0" smtClean="0">
                <a:latin typeface="Georgia"/>
                <a:cs typeface="Georgia"/>
              </a:rPr>
              <a:t>– Creative Commons licenses and the importance of open licensing for digital methodologies</a:t>
            </a:r>
          </a:p>
          <a:p>
            <a:endParaRPr lang="en-US" dirty="0" smtClean="0">
              <a:latin typeface="Georgia"/>
              <a:cs typeface="Georgia"/>
            </a:endParaRPr>
          </a:p>
          <a:p>
            <a:pPr marL="285750" indent="-285750">
              <a:buFont typeface="Arial"/>
              <a:buChar char="•"/>
            </a:pPr>
            <a:r>
              <a:rPr lang="en-US" dirty="0" smtClean="0">
                <a:latin typeface="Georgia"/>
                <a:cs typeface="Georgia"/>
              </a:rPr>
              <a:t>The future for </a:t>
            </a:r>
            <a:r>
              <a:rPr lang="en-US" b="1" dirty="0" smtClean="0">
                <a:latin typeface="Georgia"/>
                <a:cs typeface="Georgia"/>
              </a:rPr>
              <a:t>OA monographs </a:t>
            </a:r>
            <a:r>
              <a:rPr lang="en-US" dirty="0" smtClean="0">
                <a:latin typeface="Georgia"/>
                <a:cs typeface="Georgia"/>
              </a:rPr>
              <a:t>(e.g. OAPEN, MIT, OBH, Ubiquity, OLH)</a:t>
            </a:r>
          </a:p>
          <a:p>
            <a:endParaRPr lang="en-US" dirty="0" smtClean="0">
              <a:latin typeface="Georgia"/>
              <a:cs typeface="Georgia"/>
            </a:endParaRPr>
          </a:p>
          <a:p>
            <a:pPr marL="285750" indent="-285750">
              <a:buFont typeface="Arial"/>
              <a:buChar char="•"/>
            </a:pPr>
            <a:r>
              <a:rPr lang="en-US" b="1" dirty="0" smtClean="0">
                <a:latin typeface="Georgia"/>
                <a:cs typeface="Georgia"/>
              </a:rPr>
              <a:t>Overlay journals </a:t>
            </a:r>
            <a:r>
              <a:rPr lang="en-US" dirty="0" smtClean="0">
                <a:latin typeface="Georgia"/>
                <a:cs typeface="Georgia"/>
              </a:rPr>
              <a:t>– the implications of peer review as social curation</a:t>
            </a:r>
            <a:endParaRPr lang="en-US" dirty="0" smtClean="0"/>
          </a:p>
          <a:p>
            <a:pPr marL="285750" indent="-285750">
              <a:buFont typeface="Arial"/>
              <a:buChar char="•"/>
            </a:pPr>
            <a:endParaRPr lang="en-US" dirty="0" smtClean="0">
              <a:latin typeface="Georgia"/>
              <a:cs typeface="Georgia"/>
            </a:endParaRPr>
          </a:p>
        </p:txBody>
      </p:sp>
    </p:spTree>
    <p:extLst>
      <p:ext uri="{BB962C8B-B14F-4D97-AF65-F5344CB8AC3E}">
        <p14:creationId xmlns:p14="http://schemas.microsoft.com/office/powerpoint/2010/main" val="1982451037"/>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oney.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xtBox 4"/>
          <p:cNvSpPr txBox="1"/>
          <p:nvPr/>
        </p:nvSpPr>
        <p:spPr>
          <a:xfrm>
            <a:off x="312260" y="331341"/>
            <a:ext cx="4862028" cy="461665"/>
          </a:xfrm>
          <a:prstGeom prst="rect">
            <a:avLst/>
          </a:prstGeom>
          <a:solidFill>
            <a:schemeClr val="bg1"/>
          </a:solidFill>
        </p:spPr>
        <p:txBody>
          <a:bodyPr wrap="none" rtlCol="0">
            <a:spAutoFit/>
          </a:bodyPr>
          <a:lstStyle/>
          <a:p>
            <a:r>
              <a:rPr lang="en-US" sz="2400" b="1" dirty="0" smtClean="0">
                <a:latin typeface="Georgia"/>
                <a:cs typeface="Georgia"/>
              </a:rPr>
              <a:t>How do we fund open access?</a:t>
            </a:r>
            <a:endParaRPr lang="en-US" sz="2400" b="1" dirty="0">
              <a:latin typeface="Georgia"/>
              <a:cs typeface="Georgia"/>
            </a:endParaRPr>
          </a:p>
        </p:txBody>
      </p:sp>
      <p:sp>
        <p:nvSpPr>
          <p:cNvPr id="6" name="TextBox 5"/>
          <p:cNvSpPr txBox="1"/>
          <p:nvPr/>
        </p:nvSpPr>
        <p:spPr>
          <a:xfrm>
            <a:off x="5210286" y="6371303"/>
            <a:ext cx="4031472" cy="307777"/>
          </a:xfrm>
          <a:prstGeom prst="rect">
            <a:avLst/>
          </a:prstGeom>
          <a:solidFill>
            <a:schemeClr val="bg1"/>
          </a:solidFill>
        </p:spPr>
        <p:txBody>
          <a:bodyPr wrap="none" rtlCol="0">
            <a:spAutoFit/>
          </a:bodyPr>
          <a:lstStyle/>
          <a:p>
            <a:r>
              <a:rPr lang="en-US" sz="1400" i="1" dirty="0" smtClean="0">
                <a:latin typeface="Georgia"/>
                <a:cs typeface="Georgia"/>
              </a:rPr>
              <a:t>Image by 401(k)2012 under a CC BY-SA license</a:t>
            </a:r>
            <a:endParaRPr lang="en-US" sz="1400" i="1" dirty="0">
              <a:latin typeface="Georgia"/>
              <a:cs typeface="Georgia"/>
            </a:endParaRPr>
          </a:p>
        </p:txBody>
      </p:sp>
      <p:sp>
        <p:nvSpPr>
          <p:cNvPr id="7" name="TextBox 6"/>
          <p:cNvSpPr txBox="1"/>
          <p:nvPr/>
        </p:nvSpPr>
        <p:spPr>
          <a:xfrm>
            <a:off x="4017739" y="978599"/>
            <a:ext cx="4636318" cy="4770536"/>
          </a:xfrm>
          <a:prstGeom prst="rect">
            <a:avLst/>
          </a:prstGeom>
          <a:solidFill>
            <a:schemeClr val="bg1"/>
          </a:solidFill>
        </p:spPr>
        <p:txBody>
          <a:bodyPr wrap="none" rtlCol="0">
            <a:spAutoFit/>
          </a:bodyPr>
          <a:lstStyle/>
          <a:p>
            <a:pPr marL="285750" indent="-285750">
              <a:buFont typeface="Wingdings" charset="2"/>
              <a:buChar char="§"/>
            </a:pPr>
            <a:r>
              <a:rPr lang="en-US" sz="2200" dirty="0" smtClean="0">
                <a:latin typeface="Georgia"/>
                <a:cs typeface="Georgia"/>
              </a:rPr>
              <a:t>Open access is not free access</a:t>
            </a:r>
          </a:p>
          <a:p>
            <a:endParaRPr lang="en-US" sz="2200" dirty="0" smtClean="0">
              <a:latin typeface="Georgia"/>
              <a:cs typeface="Georgia"/>
            </a:endParaRPr>
          </a:p>
          <a:p>
            <a:pPr marL="285750" indent="-285750">
              <a:buFont typeface="Wingdings" charset="2"/>
              <a:buChar char="§"/>
            </a:pPr>
            <a:r>
              <a:rPr lang="en-US" sz="2200" dirty="0" smtClean="0">
                <a:latin typeface="Georgia"/>
                <a:cs typeface="Georgia"/>
              </a:rPr>
              <a:t>Scale of open access publishing</a:t>
            </a:r>
          </a:p>
          <a:p>
            <a:endParaRPr lang="en-US" sz="2200" dirty="0" smtClean="0">
              <a:latin typeface="Georgia"/>
              <a:cs typeface="Georgia"/>
            </a:endParaRPr>
          </a:p>
          <a:p>
            <a:r>
              <a:rPr lang="en-US" sz="2200" dirty="0" smtClean="0">
                <a:latin typeface="Georgia"/>
                <a:cs typeface="Georgia"/>
              </a:rPr>
              <a:t>(1) free labour &amp; free submission</a:t>
            </a:r>
          </a:p>
          <a:p>
            <a:endParaRPr lang="en-US" sz="2200" dirty="0" smtClean="0">
              <a:latin typeface="Georgia"/>
              <a:cs typeface="Georgia"/>
            </a:endParaRPr>
          </a:p>
          <a:p>
            <a:r>
              <a:rPr lang="en-US" sz="2200" dirty="0" smtClean="0">
                <a:latin typeface="Georgia"/>
                <a:cs typeface="Georgia"/>
              </a:rPr>
              <a:t>(2) advertising revenue</a:t>
            </a:r>
          </a:p>
          <a:p>
            <a:endParaRPr lang="en-US" sz="2200" dirty="0" smtClean="0">
              <a:latin typeface="Georgia"/>
              <a:cs typeface="Georgia"/>
            </a:endParaRPr>
          </a:p>
          <a:p>
            <a:r>
              <a:rPr lang="en-US" sz="2200" dirty="0" smtClean="0">
                <a:latin typeface="Georgia"/>
                <a:cs typeface="Georgia"/>
              </a:rPr>
              <a:t>(3) pay on demand</a:t>
            </a:r>
          </a:p>
          <a:p>
            <a:endParaRPr lang="en-US" sz="2200" dirty="0" smtClean="0">
              <a:latin typeface="Georgia"/>
              <a:cs typeface="Georgia"/>
            </a:endParaRPr>
          </a:p>
          <a:p>
            <a:r>
              <a:rPr lang="en-US" sz="2200" dirty="0" smtClean="0">
                <a:latin typeface="Georgia"/>
                <a:cs typeface="Georgia"/>
              </a:rPr>
              <a:t>(4) Article Processing Charge (APC)</a:t>
            </a:r>
          </a:p>
          <a:p>
            <a:endParaRPr lang="en-US" sz="2200" dirty="0" smtClean="0">
              <a:latin typeface="Georgia"/>
              <a:cs typeface="Georgia"/>
            </a:endParaRPr>
          </a:p>
          <a:p>
            <a:r>
              <a:rPr lang="en-US" sz="2200" dirty="0" smtClean="0">
                <a:latin typeface="Georgia"/>
                <a:cs typeface="Georgia"/>
              </a:rPr>
              <a:t>(5) Library Consortia </a:t>
            </a:r>
          </a:p>
          <a:p>
            <a:endParaRPr lang="en-US" dirty="0">
              <a:latin typeface="Georgia"/>
              <a:cs typeface="Georgia"/>
            </a:endParaRPr>
          </a:p>
        </p:txBody>
      </p:sp>
    </p:spTree>
    <p:extLst>
      <p:ext uri="{BB962C8B-B14F-4D97-AF65-F5344CB8AC3E}">
        <p14:creationId xmlns:p14="http://schemas.microsoft.com/office/powerpoint/2010/main" val="2113037312"/>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atalogue-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313473"/>
            <a:ext cx="9277455" cy="7171473"/>
          </a:xfrm>
          <a:prstGeom prst="rect">
            <a:avLst/>
          </a:prstGeom>
        </p:spPr>
      </p:pic>
      <p:sp>
        <p:nvSpPr>
          <p:cNvPr id="2" name="Title 1"/>
          <p:cNvSpPr>
            <a:spLocks noGrp="1"/>
          </p:cNvSpPr>
          <p:nvPr>
            <p:ph type="title"/>
          </p:nvPr>
        </p:nvSpPr>
        <p:spPr>
          <a:xfrm>
            <a:off x="0" y="274638"/>
            <a:ext cx="6280000" cy="1308154"/>
          </a:xfrm>
          <a:solidFill>
            <a:schemeClr val="bg1"/>
          </a:solidFill>
        </p:spPr>
        <p:txBody>
          <a:bodyPr>
            <a:noAutofit/>
          </a:bodyPr>
          <a:lstStyle/>
          <a:p>
            <a:pPr algn="l"/>
            <a:r>
              <a:rPr lang="en-US" sz="3600" b="1" dirty="0" smtClean="0">
                <a:latin typeface="Georgia"/>
                <a:cs typeface="Georgia"/>
              </a:rPr>
              <a:t>  How can ECRs adopt OA  </a:t>
            </a:r>
            <a:br>
              <a:rPr lang="en-US" sz="3600" b="1" dirty="0" smtClean="0">
                <a:latin typeface="Georgia"/>
                <a:cs typeface="Georgia"/>
              </a:rPr>
            </a:br>
            <a:r>
              <a:rPr lang="en-US" sz="3600" b="1" dirty="0">
                <a:latin typeface="Georgia"/>
                <a:cs typeface="Georgia"/>
              </a:rPr>
              <a:t> </a:t>
            </a:r>
            <a:r>
              <a:rPr lang="en-US" sz="3600" b="1" dirty="0" smtClean="0">
                <a:latin typeface="Georgia"/>
                <a:cs typeface="Georgia"/>
              </a:rPr>
              <a:t> practices?</a:t>
            </a:r>
            <a:endParaRPr lang="en-US" sz="3600" b="1" dirty="0">
              <a:latin typeface="Georgia"/>
              <a:cs typeface="Georgia"/>
            </a:endParaRPr>
          </a:p>
        </p:txBody>
      </p:sp>
      <p:sp>
        <p:nvSpPr>
          <p:cNvPr id="5" name="TextBox 4"/>
          <p:cNvSpPr txBox="1"/>
          <p:nvPr/>
        </p:nvSpPr>
        <p:spPr>
          <a:xfrm>
            <a:off x="4976646" y="6371303"/>
            <a:ext cx="4300808" cy="307777"/>
          </a:xfrm>
          <a:prstGeom prst="rect">
            <a:avLst/>
          </a:prstGeom>
          <a:solidFill>
            <a:schemeClr val="bg1"/>
          </a:solidFill>
        </p:spPr>
        <p:txBody>
          <a:bodyPr wrap="none" rtlCol="0">
            <a:spAutoFit/>
          </a:bodyPr>
          <a:lstStyle/>
          <a:p>
            <a:r>
              <a:rPr lang="en-US" sz="1400" i="1" dirty="0" smtClean="0">
                <a:latin typeface="Georgia"/>
                <a:cs typeface="Georgia"/>
              </a:rPr>
              <a:t>Image by Cher </a:t>
            </a:r>
            <a:r>
              <a:rPr lang="en-US" sz="1400" i="1" dirty="0" err="1" smtClean="0">
                <a:latin typeface="Georgia"/>
                <a:cs typeface="Georgia"/>
              </a:rPr>
              <a:t>Amio</a:t>
            </a:r>
            <a:r>
              <a:rPr lang="en-US" sz="1400" i="1" dirty="0" smtClean="0">
                <a:latin typeface="Georgia"/>
                <a:cs typeface="Georgia"/>
              </a:rPr>
              <a:t> under a CC BY-NC-SA license</a:t>
            </a:r>
            <a:endParaRPr lang="en-US" sz="1400" i="1" dirty="0">
              <a:latin typeface="Georgia"/>
              <a:cs typeface="Georgia"/>
            </a:endParaRPr>
          </a:p>
        </p:txBody>
      </p:sp>
      <p:sp>
        <p:nvSpPr>
          <p:cNvPr id="6" name="TextBox 5"/>
          <p:cNvSpPr txBox="1"/>
          <p:nvPr/>
        </p:nvSpPr>
        <p:spPr>
          <a:xfrm>
            <a:off x="625860" y="1895670"/>
            <a:ext cx="8301850" cy="4708981"/>
          </a:xfrm>
          <a:prstGeom prst="rect">
            <a:avLst/>
          </a:prstGeom>
          <a:solidFill>
            <a:schemeClr val="bg1"/>
          </a:solidFill>
        </p:spPr>
        <p:txBody>
          <a:bodyPr wrap="square" rtlCol="0">
            <a:spAutoFit/>
          </a:bodyPr>
          <a:lstStyle/>
          <a:p>
            <a:pPr marL="285750" indent="-285750">
              <a:buFont typeface="Arial"/>
              <a:buChar char="•"/>
            </a:pPr>
            <a:r>
              <a:rPr lang="en-US" sz="2000" dirty="0" smtClean="0">
                <a:latin typeface="Georgia"/>
                <a:cs typeface="Georgia"/>
              </a:rPr>
              <a:t>Make articles </a:t>
            </a:r>
            <a:r>
              <a:rPr lang="en-US" sz="2000" b="1" dirty="0" smtClean="0">
                <a:latin typeface="Georgia"/>
                <a:cs typeface="Georgia"/>
              </a:rPr>
              <a:t>green OA</a:t>
            </a:r>
            <a:r>
              <a:rPr lang="en-US" sz="2000" dirty="0" smtClean="0">
                <a:latin typeface="Georgia"/>
                <a:cs typeface="Georgia"/>
              </a:rPr>
              <a:t> as soon as they are accepted for publication</a:t>
            </a:r>
          </a:p>
          <a:p>
            <a:endParaRPr lang="en-US" sz="2000" dirty="0" smtClean="0">
              <a:latin typeface="Georgia"/>
              <a:cs typeface="Georgia"/>
            </a:endParaRPr>
          </a:p>
          <a:p>
            <a:pPr marL="285750" indent="-285750">
              <a:buFont typeface="Arial"/>
              <a:buChar char="•"/>
            </a:pPr>
            <a:r>
              <a:rPr lang="en-US" sz="2000" dirty="0" smtClean="0">
                <a:latin typeface="Georgia"/>
                <a:cs typeface="Georgia"/>
              </a:rPr>
              <a:t>Check whether your publisher allows this using the </a:t>
            </a:r>
            <a:r>
              <a:rPr lang="en-US" sz="2000" b="1" dirty="0" smtClean="0">
                <a:latin typeface="Georgia"/>
                <a:cs typeface="Georgia"/>
              </a:rPr>
              <a:t>Sherpa </a:t>
            </a:r>
            <a:r>
              <a:rPr lang="en-US" sz="2000" b="1" dirty="0" err="1" smtClean="0">
                <a:latin typeface="Georgia"/>
                <a:cs typeface="Georgia"/>
              </a:rPr>
              <a:t>RoMEO</a:t>
            </a:r>
            <a:r>
              <a:rPr lang="en-US" sz="2000" dirty="0" smtClean="0">
                <a:latin typeface="Georgia"/>
                <a:cs typeface="Georgia"/>
              </a:rPr>
              <a:t> </a:t>
            </a:r>
            <a:r>
              <a:rPr lang="en-US" sz="2000" dirty="0">
                <a:latin typeface="Georgia"/>
                <a:cs typeface="Georgia"/>
              </a:rPr>
              <a:t>search engine (</a:t>
            </a:r>
            <a:r>
              <a:rPr lang="en-US" sz="2000" dirty="0">
                <a:latin typeface="Georgia"/>
                <a:cs typeface="Georgia"/>
                <a:hlinkClick r:id="rId3"/>
              </a:rPr>
              <a:t>http://www.sherpa.ac.uk/romeo/</a:t>
            </a:r>
            <a:r>
              <a:rPr lang="en-US" sz="2000" dirty="0" smtClean="0">
                <a:latin typeface="Georgia"/>
                <a:cs typeface="Georgia"/>
                <a:hlinkClick r:id="rId3"/>
              </a:rPr>
              <a:t>search.php</a:t>
            </a:r>
            <a:r>
              <a:rPr lang="en-US" sz="2000" dirty="0" smtClean="0">
                <a:latin typeface="Georgia"/>
                <a:cs typeface="Georgia"/>
              </a:rPr>
              <a:t>) </a:t>
            </a:r>
          </a:p>
          <a:p>
            <a:endParaRPr lang="en-US" sz="2000" dirty="0" smtClean="0">
              <a:latin typeface="Georgia"/>
              <a:cs typeface="Georgia"/>
            </a:endParaRPr>
          </a:p>
          <a:p>
            <a:pPr marL="285750" indent="-285750">
              <a:buFont typeface="Arial"/>
              <a:buChar char="•"/>
            </a:pPr>
            <a:r>
              <a:rPr lang="en-US" sz="2000" dirty="0" smtClean="0">
                <a:latin typeface="Georgia"/>
                <a:cs typeface="Georgia"/>
              </a:rPr>
              <a:t>Adopt best practice by using an explanatory </a:t>
            </a:r>
            <a:r>
              <a:rPr lang="en-US" sz="2000" b="1" dirty="0" smtClean="0">
                <a:latin typeface="Georgia"/>
                <a:cs typeface="Georgia"/>
              </a:rPr>
              <a:t>copyright cover sheet</a:t>
            </a:r>
          </a:p>
          <a:p>
            <a:endParaRPr lang="en-US" sz="2000" b="1" dirty="0" smtClean="0">
              <a:latin typeface="Georgia"/>
              <a:cs typeface="Georgia"/>
            </a:endParaRPr>
          </a:p>
          <a:p>
            <a:pPr marL="285750" indent="-285750">
              <a:buFont typeface="Arial"/>
              <a:buChar char="•"/>
            </a:pPr>
            <a:r>
              <a:rPr lang="en-US" sz="2000" dirty="0" smtClean="0">
                <a:latin typeface="Georgia"/>
                <a:cs typeface="Georgia"/>
              </a:rPr>
              <a:t>Speak with your Subject Librarian about your institution’s </a:t>
            </a:r>
            <a:r>
              <a:rPr lang="en-US" sz="2000" b="1" dirty="0" smtClean="0">
                <a:latin typeface="Georgia"/>
                <a:cs typeface="Georgia"/>
              </a:rPr>
              <a:t>Green OA repository</a:t>
            </a:r>
          </a:p>
          <a:p>
            <a:endParaRPr lang="en-US" sz="2000" dirty="0" smtClean="0">
              <a:latin typeface="Georgia"/>
              <a:cs typeface="Georgia"/>
            </a:endParaRPr>
          </a:p>
          <a:p>
            <a:pPr marL="285750" indent="-285750">
              <a:buFont typeface="Arial"/>
              <a:buChar char="•"/>
            </a:pPr>
            <a:r>
              <a:rPr lang="en-US" sz="2000" dirty="0" smtClean="0">
                <a:latin typeface="Georgia"/>
                <a:cs typeface="Georgia"/>
              </a:rPr>
              <a:t>Set up your own website, </a:t>
            </a:r>
            <a:r>
              <a:rPr lang="en-US" sz="2000" b="1" dirty="0" smtClean="0">
                <a:latin typeface="Georgia"/>
                <a:cs typeface="Georgia"/>
              </a:rPr>
              <a:t>WordPress blog</a:t>
            </a:r>
            <a:r>
              <a:rPr lang="en-US" sz="2000" dirty="0" smtClean="0">
                <a:latin typeface="Georgia"/>
                <a:cs typeface="Georgia"/>
              </a:rPr>
              <a:t>, or update your </a:t>
            </a:r>
            <a:r>
              <a:rPr lang="en-US" sz="2000" dirty="0" err="1" smtClean="0">
                <a:latin typeface="Georgia"/>
                <a:cs typeface="Georgia"/>
              </a:rPr>
              <a:t>Academia.edu</a:t>
            </a:r>
            <a:r>
              <a:rPr lang="en-US" sz="2000" dirty="0" smtClean="0">
                <a:latin typeface="Georgia"/>
                <a:cs typeface="Georgia"/>
              </a:rPr>
              <a:t> webpage</a:t>
            </a:r>
          </a:p>
          <a:p>
            <a:endParaRPr lang="en-US" sz="2000" dirty="0" smtClean="0">
              <a:latin typeface="Georgia"/>
              <a:cs typeface="Georgia"/>
            </a:endParaRPr>
          </a:p>
          <a:p>
            <a:pPr marL="285750" indent="-285750">
              <a:buFont typeface="Arial"/>
              <a:buChar char="•"/>
            </a:pPr>
            <a:r>
              <a:rPr lang="en-US" sz="2000" dirty="0" smtClean="0">
                <a:latin typeface="Georgia"/>
                <a:cs typeface="Georgia"/>
              </a:rPr>
              <a:t>Set up your own postgraduate journal using </a:t>
            </a:r>
            <a:r>
              <a:rPr lang="en-US" sz="2000" b="1" dirty="0" smtClean="0">
                <a:latin typeface="Georgia"/>
                <a:cs typeface="Georgia"/>
              </a:rPr>
              <a:t>Open Journals Software</a:t>
            </a:r>
            <a:r>
              <a:rPr lang="en-US" sz="2000" dirty="0" smtClean="0">
                <a:latin typeface="Georgia"/>
                <a:cs typeface="Georgia"/>
              </a:rPr>
              <a:t> (OJS) </a:t>
            </a:r>
          </a:p>
        </p:txBody>
      </p:sp>
    </p:spTree>
    <p:extLst>
      <p:ext uri="{BB962C8B-B14F-4D97-AF65-F5344CB8AC3E}">
        <p14:creationId xmlns:p14="http://schemas.microsoft.com/office/powerpoint/2010/main" val="338497828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descr="Vol. 2, No. 5, Article 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474967"/>
            <a:ext cx="9144000" cy="5383033"/>
          </a:xfrm>
          <a:prstGeom prst="rect">
            <a:avLst/>
          </a:prstGeom>
        </p:spPr>
      </p:pic>
      <p:sp>
        <p:nvSpPr>
          <p:cNvPr id="5" name="TextBox 4"/>
          <p:cNvSpPr txBox="1"/>
          <p:nvPr/>
        </p:nvSpPr>
        <p:spPr>
          <a:xfrm>
            <a:off x="0" y="350383"/>
            <a:ext cx="7633971" cy="646331"/>
          </a:xfrm>
          <a:prstGeom prst="rect">
            <a:avLst/>
          </a:prstGeom>
          <a:solidFill>
            <a:schemeClr val="bg1"/>
          </a:solidFill>
        </p:spPr>
        <p:txBody>
          <a:bodyPr wrap="none" rtlCol="0">
            <a:spAutoFit/>
          </a:bodyPr>
          <a:lstStyle/>
          <a:p>
            <a:r>
              <a:rPr lang="en-US" b="1" dirty="0" smtClean="0">
                <a:latin typeface="Georgia"/>
                <a:cs typeface="Georgia"/>
              </a:rPr>
              <a:t>Alluvium Journal:</a:t>
            </a:r>
          </a:p>
          <a:p>
            <a:r>
              <a:rPr lang="en-US" b="1" dirty="0" smtClean="0">
                <a:latin typeface="Georgia"/>
                <a:cs typeface="Georgia"/>
              </a:rPr>
              <a:t>Open access, short form articles published through WordPress</a:t>
            </a:r>
            <a:endParaRPr lang="en-US" b="1" dirty="0">
              <a:latin typeface="Georgia"/>
              <a:cs typeface="Georgia"/>
            </a:endParaRPr>
          </a:p>
        </p:txBody>
      </p:sp>
    </p:spTree>
    <p:extLst>
      <p:ext uri="{BB962C8B-B14F-4D97-AF65-F5344CB8AC3E}">
        <p14:creationId xmlns:p14="http://schemas.microsoft.com/office/powerpoint/2010/main" val="4163374793"/>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Shot 2014-09-02 at 17.20.16.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 y="0"/>
            <a:ext cx="8379832" cy="6858000"/>
          </a:xfrm>
          <a:prstGeom prst="rect">
            <a:avLst/>
          </a:prstGeom>
        </p:spPr>
      </p:pic>
    </p:spTree>
    <p:extLst>
      <p:ext uri="{BB962C8B-B14F-4D97-AF65-F5344CB8AC3E}">
        <p14:creationId xmlns:p14="http://schemas.microsoft.com/office/powerpoint/2010/main" val="2885048773"/>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4-09-02 at 17.24.59.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30710"/>
            <a:ext cx="9144000" cy="5058209"/>
          </a:xfrm>
          <a:prstGeom prst="rect">
            <a:avLst/>
          </a:prstGeom>
        </p:spPr>
      </p:pic>
      <p:sp>
        <p:nvSpPr>
          <p:cNvPr id="5" name="TextBox 4"/>
          <p:cNvSpPr txBox="1"/>
          <p:nvPr/>
        </p:nvSpPr>
        <p:spPr>
          <a:xfrm>
            <a:off x="184076" y="51042"/>
            <a:ext cx="8577965" cy="1077218"/>
          </a:xfrm>
          <a:prstGeom prst="rect">
            <a:avLst/>
          </a:prstGeom>
          <a:noFill/>
        </p:spPr>
        <p:txBody>
          <a:bodyPr wrap="square" rtlCol="0">
            <a:spAutoFit/>
          </a:bodyPr>
          <a:lstStyle/>
          <a:p>
            <a:r>
              <a:rPr lang="en-US" sz="3200" b="1" dirty="0" smtClean="0">
                <a:latin typeface="Georgia"/>
                <a:cs typeface="Georgia"/>
              </a:rPr>
              <a:t>Ubiquity Press: an OA services provider for journals &amp; monographs</a:t>
            </a:r>
            <a:endParaRPr lang="en-US" sz="3200" b="1" dirty="0">
              <a:latin typeface="Georgia"/>
              <a:cs typeface="Georgia"/>
            </a:endParaRPr>
          </a:p>
        </p:txBody>
      </p:sp>
    </p:spTree>
    <p:extLst>
      <p:ext uri="{BB962C8B-B14F-4D97-AF65-F5344CB8AC3E}">
        <p14:creationId xmlns:p14="http://schemas.microsoft.com/office/powerpoint/2010/main" val="3707280503"/>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3163</TotalTime>
  <Words>878</Words>
  <Application>Microsoft Macintosh PowerPoint</Application>
  <PresentationFormat>On-screen Show (4:3)</PresentationFormat>
  <Paragraphs>105</Paragraphs>
  <Slides>13</Slides>
  <Notes>0</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PowerPoint Presentation</vt:lpstr>
      <vt:lpstr>PowerPoint Presentation</vt:lpstr>
      <vt:lpstr>  OA: Key Terms &amp; Definitions</vt:lpstr>
      <vt:lpstr>  Open Access &amp; the Humanities</vt:lpstr>
      <vt:lpstr>PowerPoint Presentation</vt:lpstr>
      <vt:lpstr>  How can ECRs adopt OA     practices?</vt:lpstr>
      <vt:lpstr>PowerPoint Presentation</vt:lpstr>
      <vt:lpstr>PowerPoint Presentation</vt:lpstr>
      <vt:lpstr>PowerPoint Presentation</vt:lpstr>
      <vt:lpstr>  Benefits for ECRs in OA    publishing</vt:lpstr>
      <vt:lpstr>  Innovation in Peer Review?</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Caroline Edwards</dc:creator>
  <cp:lastModifiedBy>Caroline Edwards</cp:lastModifiedBy>
  <cp:revision>87</cp:revision>
  <dcterms:created xsi:type="dcterms:W3CDTF">2013-09-02T11:47:00Z</dcterms:created>
  <dcterms:modified xsi:type="dcterms:W3CDTF">2014-09-04T05:54:53Z</dcterms:modified>
</cp:coreProperties>
</file>