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0" r:id="rId4"/>
    <p:sldId id="263" r:id="rId5"/>
    <p:sldId id="262" r:id="rId6"/>
    <p:sldId id="257" r:id="rId7"/>
    <p:sldId id="268" r:id="rId8"/>
    <p:sldId id="267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1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EED1-15B3-5942-8470-F696ED8D462F}" type="datetimeFigureOut">
              <a:rPr lang="en-US" smtClean="0"/>
              <a:t>28/02/2015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1AF2-DCFE-B142-B6E2-D06DC92DA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bor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95863" cy="6971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948090"/>
            <a:ext cx="7046917" cy="13416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Georgia"/>
                <a:cs typeface="Georgia"/>
              </a:rPr>
              <a:t>  Historicising the </a:t>
            </a:r>
            <a:br>
              <a:rPr lang="en-US" b="1" dirty="0" smtClean="0">
                <a:latin typeface="Georgia"/>
                <a:cs typeface="Georgia"/>
              </a:rPr>
            </a:br>
            <a:r>
              <a:rPr lang="en-US" b="1" dirty="0">
                <a:latin typeface="Georgia"/>
                <a:cs typeface="Georgia"/>
              </a:rPr>
              <a:t> </a:t>
            </a:r>
            <a:r>
              <a:rPr lang="en-US" b="1" dirty="0" smtClean="0">
                <a:latin typeface="Georgia"/>
                <a:cs typeface="Georgia"/>
              </a:rPr>
              <a:t> Human-Robot Boundary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726758"/>
            <a:ext cx="5097388" cy="11269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Georgia"/>
                <a:cs typeface="Georgia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Lecturer in Modern &amp; Contemporary Literature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 Birkbeck, University of London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Georgia"/>
                <a:cs typeface="Georgia"/>
              </a:rPr>
              <a:t>  @the_blochian</a:t>
            </a:r>
            <a:endParaRPr lang="en-US" sz="18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858804"/>
            <a:ext cx="4334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Georgia"/>
                <a:cs typeface="Georgia"/>
              </a:rPr>
              <a:t>  Dr Caroline Edwards</a:t>
            </a:r>
          </a:p>
        </p:txBody>
      </p:sp>
    </p:spTree>
    <p:extLst>
      <p:ext uri="{BB962C8B-B14F-4D97-AF65-F5344CB8AC3E}">
        <p14:creationId xmlns:p14="http://schemas.microsoft.com/office/powerpoint/2010/main" val="17230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inu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63" y="3618172"/>
            <a:ext cx="6184140" cy="3473425"/>
          </a:xfrm>
          <a:prstGeom prst="rect">
            <a:avLst/>
          </a:prstGeom>
        </p:spPr>
      </p:pic>
      <p:pic>
        <p:nvPicPr>
          <p:cNvPr id="6" name="Picture 5" descr="Lu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155"/>
            <a:ext cx="5525279" cy="3448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9" y="5916108"/>
            <a:ext cx="19716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eorgia"/>
                <a:cs typeface="Georgia"/>
              </a:rPr>
              <a:t>Lucy </a:t>
            </a:r>
            <a:r>
              <a:rPr lang="en-US" dirty="0" smtClean="0">
                <a:latin typeface="Georgia"/>
                <a:cs typeface="Georgia"/>
              </a:rPr>
              <a:t>(Dir. Luc </a:t>
            </a:r>
            <a:r>
              <a:rPr lang="en-US" dirty="0" err="1" smtClean="0">
                <a:latin typeface="Georgia"/>
                <a:cs typeface="Georgia"/>
              </a:rPr>
              <a:t>Besson</a:t>
            </a:r>
            <a:r>
              <a:rPr lang="en-US" dirty="0" smtClean="0">
                <a:latin typeface="Georgia"/>
                <a:cs typeface="Georgia"/>
              </a:rPr>
              <a:t>, 2014)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6889" y="4332986"/>
            <a:ext cx="15369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Georgia"/>
                <a:cs typeface="Georgia"/>
              </a:rPr>
              <a:t>Continuum </a:t>
            </a:r>
            <a:r>
              <a:rPr lang="en-US" dirty="0" smtClean="0">
                <a:latin typeface="Georgia"/>
                <a:cs typeface="Georgia"/>
              </a:rPr>
              <a:t>(Simon Barry, 2012-)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3" name="Picture 2" descr="limitl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35483" cy="3618172"/>
          </a:xfrm>
          <a:prstGeom prst="rect">
            <a:avLst/>
          </a:prstGeom>
        </p:spPr>
      </p:pic>
      <p:pic>
        <p:nvPicPr>
          <p:cNvPr id="5" name="Picture 4" descr="oliv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89" y="1"/>
            <a:ext cx="4277110" cy="2406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9" y="2503966"/>
            <a:ext cx="23098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eorgia"/>
                <a:cs typeface="Georgia"/>
              </a:rPr>
              <a:t>Limitless </a:t>
            </a:r>
            <a:r>
              <a:rPr lang="en-US" dirty="0" smtClean="0">
                <a:latin typeface="Georgia"/>
                <a:cs typeface="Georgia"/>
              </a:rPr>
              <a:t>(</a:t>
            </a:r>
            <a:r>
              <a:rPr lang="en-US" dirty="0" smtClean="0">
                <a:latin typeface="Georgia"/>
                <a:cs typeface="Georgia"/>
              </a:rPr>
              <a:t>Dir. </a:t>
            </a:r>
            <a:r>
              <a:rPr lang="en-US" dirty="0" smtClean="0">
                <a:latin typeface="Georgia"/>
                <a:cs typeface="Georgia"/>
              </a:rPr>
              <a:t>Neil Burger</a:t>
            </a:r>
            <a:r>
              <a:rPr lang="en-US" dirty="0" smtClean="0">
                <a:latin typeface="Georgia"/>
                <a:cs typeface="Georgia"/>
              </a:rPr>
              <a:t>, 2011)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163" y="2406463"/>
            <a:ext cx="4618837" cy="121170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400" b="1" dirty="0" smtClean="0">
                <a:latin typeface="Georgia"/>
                <a:cs typeface="Georgia"/>
              </a:rPr>
              <a:t>  </a:t>
            </a:r>
            <a:r>
              <a:rPr lang="en-US" sz="3400" b="1" dirty="0" smtClean="0">
                <a:latin typeface="Georgia"/>
                <a:cs typeface="Georgia"/>
              </a:rPr>
              <a:t>Biotechnology: </a:t>
            </a:r>
            <a:r>
              <a:rPr lang="en-US" sz="3400" b="1" dirty="0">
                <a:latin typeface="Georgia"/>
                <a:cs typeface="Georgia"/>
              </a:rPr>
              <a:t>Enhanced </a:t>
            </a:r>
            <a:r>
              <a:rPr lang="en-US" sz="3400" b="1" dirty="0" smtClean="0">
                <a:latin typeface="Georgia"/>
                <a:cs typeface="Georgia"/>
              </a:rPr>
              <a:t>Humans</a:t>
            </a:r>
            <a:endParaRPr lang="en-US" sz="3400" b="1" dirty="0"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0664" y="41086"/>
            <a:ext cx="2418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Georgia"/>
                <a:cs typeface="Georgia"/>
              </a:rPr>
              <a:t>Fringe </a:t>
            </a:r>
            <a:r>
              <a:rPr lang="en-US" dirty="0" smtClean="0">
                <a:latin typeface="Georgia"/>
                <a:cs typeface="Georgia"/>
              </a:rPr>
              <a:t>(J. J. Abrams, 2008-2013)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540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hine sto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82" y="0"/>
            <a:ext cx="103127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183" y="4107398"/>
            <a:ext cx="7058817" cy="15119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latin typeface="Georgia"/>
                <a:cs typeface="Georgia"/>
              </a:rPr>
              <a:t>Technological Anxieties:</a:t>
            </a:r>
            <a:r>
              <a:rPr lang="en-US" sz="3600" b="1" dirty="0" smtClean="0">
                <a:latin typeface="Georgia"/>
                <a:cs typeface="Georgia"/>
              </a:rPr>
              <a:t/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 smtClean="0">
                <a:latin typeface="Georgia"/>
                <a:cs typeface="Georgia"/>
              </a:rPr>
              <a:t>The Cybernetic Imagination</a:t>
            </a:r>
            <a:endParaRPr lang="en-US" sz="3600" b="1" dirty="0"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905" y="5800081"/>
            <a:ext cx="8140095" cy="70245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Georgia"/>
                <a:cs typeface="Georgia"/>
              </a:rPr>
              <a:t>E. M. Foster, “The Machine Stops” (1909</a:t>
            </a:r>
            <a:r>
              <a:rPr lang="en-US" sz="2800" b="1" dirty="0" smtClean="0">
                <a:solidFill>
                  <a:schemeClr val="tx1"/>
                </a:solidFill>
                <a:latin typeface="Georgia"/>
                <a:cs typeface="Georgia"/>
              </a:rPr>
              <a:t>)</a:t>
            </a:r>
            <a:endParaRPr lang="en-US" sz="2800" b="1" dirty="0" smtClean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9376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s war of worl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760"/>
            <a:ext cx="9144000" cy="9346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937"/>
            <a:ext cx="5344137" cy="17102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</a:t>
            </a:r>
            <a:r>
              <a:rPr lang="en-US" sz="3400" b="1" dirty="0" smtClean="0">
                <a:latin typeface="Georgia"/>
                <a:cs typeface="Georgia"/>
              </a:rPr>
              <a:t>The Natural/Machinic </a:t>
            </a:r>
            <a:br>
              <a:rPr lang="en-US" sz="3400" b="1" dirty="0" smtClean="0">
                <a:latin typeface="Georgia"/>
                <a:cs typeface="Georgia"/>
              </a:rPr>
            </a:b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 Boundary:</a:t>
            </a: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Edwardian </a:t>
            </a:r>
            <a:br>
              <a:rPr lang="en-US" sz="3400" b="1" dirty="0" smtClean="0">
                <a:latin typeface="Georgia"/>
                <a:cs typeface="Georgia"/>
              </a:rPr>
            </a:b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 Alien Invasions</a:t>
            </a:r>
            <a:endParaRPr lang="en-US" sz="3400" b="1" dirty="0"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84" y="5668395"/>
            <a:ext cx="430305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latin typeface="Georgia"/>
                <a:cs typeface="Georgia"/>
              </a:rPr>
              <a:t>H. G. Wells, </a:t>
            </a:r>
            <a:r>
              <a:rPr lang="en-US" sz="2600" b="1" i="1" dirty="0" smtClean="0">
                <a:latin typeface="Georgia"/>
                <a:cs typeface="Georgia"/>
              </a:rPr>
              <a:t>The War of the Worlds </a:t>
            </a:r>
            <a:r>
              <a:rPr lang="en-US" sz="2600" b="1" dirty="0" smtClean="0">
                <a:latin typeface="Georgia"/>
                <a:cs typeface="Georgia"/>
              </a:rPr>
              <a:t>(1898)</a:t>
            </a:r>
            <a:endParaRPr lang="en-US" sz="26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7652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r of the Worlds Original 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21" y="-1"/>
            <a:ext cx="2892679" cy="4251361"/>
          </a:xfrm>
          <a:prstGeom prst="rect">
            <a:avLst/>
          </a:prstGeom>
        </p:spPr>
      </p:pic>
      <p:pic>
        <p:nvPicPr>
          <p:cNvPr id="7" name="Picture 6" descr="Mechani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51320" cy="5072414"/>
          </a:xfrm>
          <a:prstGeom prst="rect">
            <a:avLst/>
          </a:prstGeom>
        </p:spPr>
      </p:pic>
      <p:pic>
        <p:nvPicPr>
          <p:cNvPr id="5" name="Content Placeholder 3" descr="Battle of Dorking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9" r="14309"/>
          <a:stretch>
            <a:fillRect/>
          </a:stretch>
        </p:blipFill>
        <p:spPr>
          <a:xfrm>
            <a:off x="577300" y="3150640"/>
            <a:ext cx="2734077" cy="3707360"/>
          </a:xfrm>
        </p:spPr>
      </p:pic>
      <p:pic>
        <p:nvPicPr>
          <p:cNvPr id="4" name="Picture 3" descr="War of the Worlds ali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4" y="3710132"/>
            <a:ext cx="5282186" cy="314786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4682183" cy="10903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</a:t>
            </a:r>
            <a:r>
              <a:rPr lang="en-US" sz="3600" b="1" dirty="0" smtClean="0">
                <a:latin typeface="Georgia"/>
                <a:cs typeface="Georgia"/>
              </a:rPr>
              <a:t>Liberal versus 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Mechanical Culture</a:t>
            </a:r>
            <a:endParaRPr lang="en-US" sz="36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9698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0" y="0"/>
            <a:ext cx="102787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92" y="5013176"/>
            <a:ext cx="4077267" cy="15841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latin typeface="Georgia" panose="02040502050405020303" pitchFamily="18" charset="0"/>
              </a:rPr>
              <a:t>  Technological </a:t>
            </a:r>
            <a:br>
              <a:rPr lang="en-GB" sz="3600" b="1" dirty="0" smtClean="0">
                <a:latin typeface="Georgia" panose="02040502050405020303" pitchFamily="18" charset="0"/>
              </a:rPr>
            </a:br>
            <a:r>
              <a:rPr lang="en-GB" sz="3600" b="1" dirty="0">
                <a:latin typeface="Georgia" panose="02040502050405020303" pitchFamily="18" charset="0"/>
              </a:rPr>
              <a:t> </a:t>
            </a:r>
            <a:r>
              <a:rPr lang="en-GB" sz="3600" b="1" dirty="0" smtClean="0">
                <a:latin typeface="Georgia" panose="02040502050405020303" pitchFamily="18" charset="0"/>
              </a:rPr>
              <a:t> Anxieties: </a:t>
            </a:r>
            <a:br>
              <a:rPr lang="en-GB" sz="3600" b="1" dirty="0" smtClean="0">
                <a:latin typeface="Georgia" panose="02040502050405020303" pitchFamily="18" charset="0"/>
              </a:rPr>
            </a:br>
            <a:r>
              <a:rPr lang="en-GB" sz="3600" b="1" dirty="0">
                <a:latin typeface="Georgia" panose="02040502050405020303" pitchFamily="18" charset="0"/>
              </a:rPr>
              <a:t> </a:t>
            </a:r>
            <a:r>
              <a:rPr lang="en-GB" sz="3600" b="1" dirty="0" smtClean="0">
                <a:latin typeface="Georgia" panose="02040502050405020303" pitchFamily="18" charset="0"/>
              </a:rPr>
              <a:t> Robot Rebellions</a:t>
            </a:r>
            <a:endParaRPr lang="en-GB" sz="3600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5648" y="5733256"/>
            <a:ext cx="2368352" cy="766936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r"/>
            <a:r>
              <a:rPr lang="en-GB" b="1" dirty="0">
                <a:solidFill>
                  <a:schemeClr val="tx1"/>
                </a:solidFill>
                <a:latin typeface="Georgia" panose="02040502050405020303" pitchFamily="18" charset="0"/>
              </a:rPr>
              <a:t>Karel </a:t>
            </a:r>
            <a:r>
              <a:rPr lang="en-GB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Čapek, </a:t>
            </a:r>
          </a:p>
          <a:p>
            <a:pPr algn="r"/>
            <a:r>
              <a:rPr lang="en-GB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R.U.R.</a:t>
            </a:r>
            <a:r>
              <a:rPr lang="en-GB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(1920)</a:t>
            </a:r>
            <a:endParaRPr lang="en-GB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1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342" y="0"/>
            <a:ext cx="5075922" cy="3930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12" y="0"/>
            <a:ext cx="6524188" cy="419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93" y="3715415"/>
            <a:ext cx="5628807" cy="314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255158" cy="7376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Early SF Drama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910" y="3930238"/>
            <a:ext cx="4274103" cy="29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3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ropolis 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22" y="2711216"/>
            <a:ext cx="5769795" cy="4336361"/>
          </a:xfrm>
          <a:prstGeom prst="rect">
            <a:avLst/>
          </a:prstGeom>
        </p:spPr>
      </p:pic>
      <p:pic>
        <p:nvPicPr>
          <p:cNvPr id="6" name="Picture 5" descr="evil ma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75" y="0"/>
            <a:ext cx="4777376" cy="3583032"/>
          </a:xfrm>
          <a:prstGeom prst="rect">
            <a:avLst/>
          </a:prstGeom>
        </p:spPr>
      </p:pic>
      <p:pic>
        <p:nvPicPr>
          <p:cNvPr id="7" name="Picture 6" descr="robot mar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377"/>
            <a:ext cx="3968496" cy="50292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440432" y="5614545"/>
            <a:ext cx="3703568" cy="10538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600" b="1" i="1" dirty="0" smtClean="0">
                <a:latin typeface="Georgia"/>
                <a:cs typeface="Georgia"/>
              </a:rPr>
              <a:t>  </a:t>
            </a:r>
            <a:r>
              <a:rPr lang="en-US" sz="2500" b="1" i="1" dirty="0" smtClean="0">
                <a:latin typeface="Georgia"/>
                <a:cs typeface="Georgia"/>
              </a:rPr>
              <a:t>Metropolis</a:t>
            </a:r>
            <a:r>
              <a:rPr lang="en-US" sz="2500" b="1" dirty="0" smtClean="0">
                <a:latin typeface="Georgia"/>
                <a:cs typeface="Georgia"/>
              </a:rPr>
              <a:t> (Dir. Fritz </a:t>
            </a:r>
          </a:p>
          <a:p>
            <a:pPr marL="0" indent="0" algn="r">
              <a:buNone/>
            </a:pPr>
            <a:r>
              <a:rPr lang="en-US" sz="2500" b="1" dirty="0">
                <a:latin typeface="Georgia"/>
                <a:cs typeface="Georgia"/>
              </a:rPr>
              <a:t> </a:t>
            </a:r>
            <a:r>
              <a:rPr lang="en-US" sz="2500" b="1" dirty="0" smtClean="0">
                <a:latin typeface="Georgia"/>
                <a:cs typeface="Georgia"/>
              </a:rPr>
              <a:t> Lang, 1927) </a:t>
            </a:r>
            <a:endParaRPr lang="en-US" sz="2500" b="1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4368"/>
            <a:ext cx="54404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eorgia"/>
                <a:cs typeface="Georgia"/>
              </a:rPr>
              <a:t>  Gendered Robots: </a:t>
            </a:r>
          </a:p>
          <a:p>
            <a:r>
              <a:rPr lang="en-US" sz="3200" b="1" dirty="0">
                <a:latin typeface="Georgia"/>
                <a:cs typeface="Georgia"/>
              </a:rPr>
              <a:t> </a:t>
            </a:r>
            <a:r>
              <a:rPr lang="en-US" sz="3200" b="1" dirty="0" smtClean="0">
                <a:latin typeface="Georgia"/>
                <a:cs typeface="Georgia"/>
              </a:rPr>
              <a:t> Demonic Technology &amp; </a:t>
            </a:r>
          </a:p>
          <a:p>
            <a:r>
              <a:rPr lang="en-US" sz="3200" b="1" dirty="0">
                <a:latin typeface="Georgia"/>
                <a:cs typeface="Georgia"/>
              </a:rPr>
              <a:t> </a:t>
            </a:r>
            <a:r>
              <a:rPr lang="en-US" sz="3200" b="1" dirty="0" smtClean="0">
                <a:latin typeface="Georgia"/>
                <a:cs typeface="Georgia"/>
              </a:rPr>
              <a:t> Female Sexuality</a:t>
            </a:r>
            <a:endParaRPr lang="en-US" sz="32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232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21" y="-224953"/>
            <a:ext cx="6803456" cy="3826944"/>
          </a:xfrm>
          <a:prstGeom prst="rect">
            <a:avLst/>
          </a:prstGeom>
        </p:spPr>
      </p:pic>
      <p:pic>
        <p:nvPicPr>
          <p:cNvPr id="4" name="Picture 3" descr="Screen Shot 2015-02-28 at 13.49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22" y="2862634"/>
            <a:ext cx="4621101" cy="4168954"/>
          </a:xfrm>
          <a:prstGeom prst="rect">
            <a:avLst/>
          </a:prstGeom>
        </p:spPr>
      </p:pic>
      <p:pic>
        <p:nvPicPr>
          <p:cNvPr id="5" name="Picture 4" descr="Hal 2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596"/>
            <a:ext cx="2573833" cy="3046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166"/>
            <a:ext cx="4397840" cy="202473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Georgia"/>
                <a:cs typeface="Georgia"/>
              </a:rPr>
              <a:t>  </a:t>
            </a:r>
            <a:r>
              <a:rPr lang="en-US" sz="3600" b="1" dirty="0" smtClean="0">
                <a:latin typeface="Georgia"/>
                <a:cs typeface="Georgia"/>
              </a:rPr>
              <a:t>Computerized 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Consciousness: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Androids &amp; Other </a:t>
            </a:r>
            <a:br>
              <a:rPr lang="en-US" sz="3600" b="1" dirty="0" smtClean="0">
                <a:latin typeface="Georgia"/>
                <a:cs typeface="Georgia"/>
              </a:rPr>
            </a:br>
            <a:r>
              <a:rPr lang="en-US" sz="3600" b="1" dirty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 </a:t>
            </a:r>
            <a:r>
              <a:rPr lang="en-US" sz="3600" b="1" dirty="0" smtClean="0">
                <a:latin typeface="Georgia"/>
                <a:cs typeface="Georgia"/>
              </a:rPr>
              <a:t>Sentient Machines</a:t>
            </a:r>
            <a:endParaRPr lang="en-US" sz="3600" b="1" dirty="0">
              <a:latin typeface="Georgia"/>
              <a:cs typeface="Georgia"/>
            </a:endParaRPr>
          </a:p>
        </p:txBody>
      </p:sp>
      <p:pic>
        <p:nvPicPr>
          <p:cNvPr id="6" name="Picture 5" descr="Screen Shot 2015-02-28 at 13.52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04" y="3393454"/>
            <a:ext cx="4118395" cy="34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th-vader-fa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" y="3958071"/>
            <a:ext cx="4063668" cy="3047751"/>
          </a:xfrm>
          <a:prstGeom prst="rect">
            <a:avLst/>
          </a:prstGeom>
        </p:spPr>
      </p:pic>
      <p:pic>
        <p:nvPicPr>
          <p:cNvPr id="5" name="Picture 4" descr="cyberm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65" y="3879811"/>
            <a:ext cx="4668135" cy="2978189"/>
          </a:xfrm>
          <a:prstGeom prst="rect">
            <a:avLst/>
          </a:prstGeom>
        </p:spPr>
      </p:pic>
      <p:pic>
        <p:nvPicPr>
          <p:cNvPr id="7" name="Picture 6" descr="perdido-street-st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93" y="0"/>
            <a:ext cx="2884049" cy="4228159"/>
          </a:xfrm>
          <a:prstGeom prst="rect">
            <a:avLst/>
          </a:prstGeom>
        </p:spPr>
      </p:pic>
      <p:pic>
        <p:nvPicPr>
          <p:cNvPr id="4" name="Picture 3" descr="Screen Shot 2015-02-28 at 13.30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802"/>
            <a:ext cx="3452239" cy="334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44" y="0"/>
            <a:ext cx="2884049" cy="3750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4201991" cy="146948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400" b="1" dirty="0" smtClean="0">
                <a:latin typeface="Georgia"/>
                <a:cs typeface="Georgia"/>
              </a:rPr>
              <a:t>  Cyborgs: The </a:t>
            </a:r>
            <a:br>
              <a:rPr lang="en-US" sz="3400" b="1" dirty="0" smtClean="0">
                <a:latin typeface="Georgia"/>
                <a:cs typeface="Georgia"/>
              </a:rPr>
            </a:b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Meeting </a:t>
            </a:r>
            <a:r>
              <a:rPr lang="en-US" sz="3400" b="1" dirty="0" smtClean="0">
                <a:latin typeface="Georgia"/>
                <a:cs typeface="Georgia"/>
              </a:rPr>
              <a:t>of Human </a:t>
            </a:r>
            <a:br>
              <a:rPr lang="en-US" sz="3400" b="1" dirty="0" smtClean="0">
                <a:latin typeface="Georgia"/>
                <a:cs typeface="Georgia"/>
              </a:rPr>
            </a:br>
            <a:r>
              <a:rPr lang="en-US" sz="3400" b="1" dirty="0">
                <a:latin typeface="Georgia"/>
                <a:cs typeface="Georgia"/>
              </a:rPr>
              <a:t> </a:t>
            </a:r>
            <a:r>
              <a:rPr lang="en-US" sz="3400" b="1" dirty="0" smtClean="0">
                <a:latin typeface="Georgia"/>
                <a:cs typeface="Georgia"/>
              </a:rPr>
              <a:t> &amp; Machine</a:t>
            </a:r>
            <a:endParaRPr lang="en-US" sz="3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6736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147</Words>
  <Application>Microsoft Macintosh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Historicising the    Human-Robot Boundary</vt:lpstr>
      <vt:lpstr>Technological Anxieties: The Cybernetic Imagination</vt:lpstr>
      <vt:lpstr>  The Natural/Machinic    Boundary: Edwardian    Alien Invasions</vt:lpstr>
      <vt:lpstr>  Liberal versus     Mechanical Culture</vt:lpstr>
      <vt:lpstr>  Technological    Anxieties:    Robot Rebellions</vt:lpstr>
      <vt:lpstr>  Early SF Drama</vt:lpstr>
      <vt:lpstr>PowerPoint Presentation</vt:lpstr>
      <vt:lpstr>  Computerized     Consciousness:    Androids &amp; Other    Sentient Machines</vt:lpstr>
      <vt:lpstr>  Cyborgs: The    Meeting of Human    &amp; Machine</vt:lpstr>
      <vt:lpstr>  Biotechnology: Enhanced Humans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Edwards</dc:creator>
  <cp:lastModifiedBy>Caroline Edwards</cp:lastModifiedBy>
  <cp:revision>59</cp:revision>
  <dcterms:created xsi:type="dcterms:W3CDTF">2015-02-28T04:57:37Z</dcterms:created>
  <dcterms:modified xsi:type="dcterms:W3CDTF">2015-02-28T17:15:51Z</dcterms:modified>
</cp:coreProperties>
</file>