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6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4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2D79-4BD4-644F-A019-7FE8C6498FC6}" type="datetimeFigureOut">
              <a:rPr lang="en-US" smtClean="0"/>
              <a:t>26/04/2015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9A04-0AEB-ED45-9626-F1C1EAA4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ne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/>
          <a:stretch/>
        </p:blipFill>
        <p:spPr>
          <a:xfrm>
            <a:off x="0" y="0"/>
            <a:ext cx="9144000" cy="50762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288" y="5305576"/>
            <a:ext cx="4308396" cy="131500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Georgia"/>
                <a:cs typeface="Georgia"/>
              </a:rPr>
              <a:t>Dr Caroline Edwards</a:t>
            </a:r>
          </a:p>
          <a:p>
            <a:pPr algn="r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Georgia"/>
                <a:cs typeface="Georgia"/>
              </a:rPr>
              <a:t>Birkbeck, University of London</a:t>
            </a:r>
          </a:p>
          <a:p>
            <a:pPr algn="r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Georgia"/>
                <a:cs typeface="Georgia"/>
              </a:rPr>
              <a:t>c</a:t>
            </a:r>
            <a:r>
              <a:rPr lang="en-US" sz="2200" dirty="0" smtClean="0">
                <a:solidFill>
                  <a:schemeClr val="tx1"/>
                </a:solidFill>
                <a:latin typeface="Georgia"/>
                <a:cs typeface="Georgia"/>
              </a:rPr>
              <a:t>aroline.edwards@bbk.ac.uk</a:t>
            </a:r>
            <a:endParaRPr lang="en-US" sz="22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305576"/>
            <a:ext cx="4868568" cy="130985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atin typeface="Georgia"/>
                <a:cs typeface="Georgia"/>
              </a:rPr>
              <a:t>  The Deep Sea </a:t>
            </a:r>
            <a:br>
              <a:rPr lang="en-US" sz="3800" b="1" dirty="0" smtClean="0">
                <a:latin typeface="Georgia"/>
                <a:cs typeface="Georgia"/>
              </a:rPr>
            </a:br>
            <a:r>
              <a:rPr lang="en-US" sz="3800" b="1" dirty="0">
                <a:latin typeface="Georgia"/>
                <a:cs typeface="Georgia"/>
              </a:rPr>
              <a:t> </a:t>
            </a:r>
            <a:r>
              <a:rPr lang="en-US" sz="3800" b="1" dirty="0" smtClean="0">
                <a:latin typeface="Georgia"/>
                <a:cs typeface="Georgia"/>
              </a:rPr>
              <a:t> in Science Fiction</a:t>
            </a:r>
            <a:endParaRPr lang="en-US" sz="38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3398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wned 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0" y="1064052"/>
            <a:ext cx="7418326" cy="556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83"/>
            <a:ext cx="8890834" cy="7894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100" b="1" dirty="0" smtClean="0">
                <a:latin typeface="Georgia"/>
                <a:cs typeface="Georgia"/>
              </a:rPr>
              <a:t>  J. G. Ballard, </a:t>
            </a:r>
            <a:r>
              <a:rPr lang="en-US" sz="3100" b="1" i="1" dirty="0" smtClean="0">
                <a:latin typeface="Georgia"/>
                <a:cs typeface="Georgia"/>
              </a:rPr>
              <a:t>The Drowned World </a:t>
            </a:r>
            <a:r>
              <a:rPr lang="en-US" sz="3100" b="1" dirty="0" smtClean="0">
                <a:latin typeface="Georgia"/>
                <a:cs typeface="Georgia"/>
              </a:rPr>
              <a:t>(1962)</a:t>
            </a:r>
            <a:endParaRPr lang="en-US" sz="31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3369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legory of Van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52" y="3723956"/>
            <a:ext cx="3960648" cy="3134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78226" cy="75508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Historical Precursors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4" name="Picture 3" descr="Historical Krak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22" y="755088"/>
            <a:ext cx="4940053" cy="27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573" y="2734186"/>
            <a:ext cx="33984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Georgia"/>
                <a:cs typeface="Georgia"/>
              </a:rPr>
              <a:t>Alfred, Lord Tennyson, “The Kraken” (1830)</a:t>
            </a:r>
            <a:endParaRPr lang="en-US" b="1" dirty="0">
              <a:latin typeface="Georgia"/>
              <a:cs typeface="Georgia"/>
            </a:endParaRPr>
          </a:p>
        </p:txBody>
      </p:sp>
      <p:pic>
        <p:nvPicPr>
          <p:cNvPr id="8" name="Picture 7" descr="robinson-cruso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0" y="4050016"/>
            <a:ext cx="4040263" cy="2807983"/>
          </a:xfrm>
          <a:prstGeom prst="rect">
            <a:avLst/>
          </a:prstGeom>
        </p:spPr>
      </p:pic>
      <p:pic>
        <p:nvPicPr>
          <p:cNvPr id="7" name="Picture 6" descr="More's Utop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83" y="755088"/>
            <a:ext cx="2292124" cy="3134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22" y="3057351"/>
            <a:ext cx="20131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/>
                <a:cs typeface="Georgia"/>
              </a:rPr>
              <a:t>Thomas More,</a:t>
            </a:r>
          </a:p>
          <a:p>
            <a:r>
              <a:rPr lang="en-US" b="1" dirty="0" smtClean="0">
                <a:latin typeface="Georgia"/>
                <a:cs typeface="Georgia"/>
              </a:rPr>
              <a:t> </a:t>
            </a:r>
            <a:r>
              <a:rPr lang="en-US" b="1" i="1" dirty="0" smtClean="0">
                <a:latin typeface="Georgia"/>
                <a:cs typeface="Georgia"/>
              </a:rPr>
              <a:t>Utopia</a:t>
            </a:r>
            <a:r>
              <a:rPr lang="en-US" b="1" dirty="0" smtClean="0">
                <a:latin typeface="Georgia"/>
                <a:cs typeface="Georgia"/>
              </a:rPr>
              <a:t> (1516)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22" y="6070313"/>
            <a:ext cx="30037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/>
                <a:cs typeface="Georgia"/>
              </a:rPr>
              <a:t>Daniel Defoe, </a:t>
            </a:r>
            <a:r>
              <a:rPr lang="en-US" b="1" i="1" dirty="0" smtClean="0">
                <a:latin typeface="Georgia"/>
                <a:cs typeface="Georgia"/>
              </a:rPr>
              <a:t>Robinson Crusoe </a:t>
            </a:r>
            <a:r>
              <a:rPr lang="en-US" b="1" dirty="0" smtClean="0">
                <a:latin typeface="Georgia"/>
                <a:cs typeface="Georgia"/>
              </a:rPr>
              <a:t>(1719)   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3310" y="6102088"/>
            <a:ext cx="4223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/>
                <a:cs typeface="Georgia"/>
              </a:rPr>
              <a:t>Margaret Cavendish, </a:t>
            </a:r>
            <a:r>
              <a:rPr lang="en-US" b="1" i="1" dirty="0" smtClean="0">
                <a:latin typeface="Georgia"/>
                <a:cs typeface="Georgia"/>
              </a:rPr>
              <a:t>The Blazing World </a:t>
            </a:r>
            <a:r>
              <a:rPr lang="en-US" b="1" dirty="0" smtClean="0">
                <a:latin typeface="Georgia"/>
                <a:cs typeface="Georgia"/>
              </a:rPr>
              <a:t>(1666)</a:t>
            </a:r>
            <a:endParaRPr lang="en-US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2231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yages Extraordinaires 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32" y="0"/>
            <a:ext cx="4857268" cy="6858000"/>
          </a:xfrm>
          <a:prstGeom prst="rect">
            <a:avLst/>
          </a:prstGeom>
        </p:spPr>
      </p:pic>
      <p:pic>
        <p:nvPicPr>
          <p:cNvPr id="5" name="Picture 4" descr="Voyages-Extraordinaire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" y="3544005"/>
            <a:ext cx="4224990" cy="3114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7321"/>
            <a:ext cx="4850928" cy="17573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latin typeface="Georgia"/>
                <a:cs typeface="Georgia"/>
              </a:rPr>
              <a:t>  THE UNKNOWN: 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 </a:t>
            </a:r>
            <a:r>
              <a:rPr lang="en-US" sz="3600" b="1" i="1" dirty="0" smtClean="0">
                <a:latin typeface="Georgia"/>
                <a:cs typeface="Georgia"/>
              </a:rPr>
              <a:t>Voyages </a:t>
            </a:r>
            <a:br>
              <a:rPr lang="en-US" sz="3600" b="1" i="1" dirty="0" smtClean="0">
                <a:latin typeface="Georgia"/>
                <a:cs typeface="Georgia"/>
              </a:rPr>
            </a:br>
            <a:r>
              <a:rPr lang="en-US" sz="3600" b="1" i="1" dirty="0">
                <a:latin typeface="Georgia"/>
                <a:cs typeface="Georgia"/>
              </a:rPr>
              <a:t> </a:t>
            </a:r>
            <a:r>
              <a:rPr lang="en-US" sz="3600" b="1" i="1" dirty="0" smtClean="0">
                <a:latin typeface="Georgia"/>
                <a:cs typeface="Georgia"/>
              </a:rPr>
              <a:t> Extraordinaires</a:t>
            </a:r>
            <a:endParaRPr lang="en-US" sz="3600" b="1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585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79250" cy="88967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Jules Verne, </a:t>
            </a:r>
            <a:r>
              <a:rPr lang="en-US" sz="3600" b="1" i="1" dirty="0" smtClean="0">
                <a:latin typeface="Georgia"/>
                <a:cs typeface="Georgia"/>
              </a:rPr>
              <a:t>20,000 Leagues </a:t>
            </a:r>
            <a:br>
              <a:rPr lang="en-US" sz="3600" b="1" i="1" dirty="0" smtClean="0">
                <a:latin typeface="Georgia"/>
                <a:cs typeface="Georgia"/>
              </a:rPr>
            </a:br>
            <a:r>
              <a:rPr lang="en-US" sz="3600" b="1" i="1" dirty="0" smtClean="0">
                <a:latin typeface="Georgia"/>
                <a:cs typeface="Georgia"/>
              </a:rPr>
              <a:t>  Under the Sea </a:t>
            </a:r>
            <a:r>
              <a:rPr lang="en-US" sz="3600" b="1" dirty="0" smtClean="0">
                <a:latin typeface="Georgia"/>
                <a:cs typeface="Georgia"/>
              </a:rPr>
              <a:t>(1870) 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4" name="Content Placeholder 3" descr="Verne 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22641"/>
          <a:stretch>
            <a:fillRect/>
          </a:stretch>
        </p:blipFill>
        <p:spPr>
          <a:xfrm>
            <a:off x="5245233" y="1617210"/>
            <a:ext cx="3604853" cy="4941076"/>
          </a:xfrm>
        </p:spPr>
      </p:pic>
      <p:sp>
        <p:nvSpPr>
          <p:cNvPr id="6" name="TextBox 5"/>
          <p:cNvSpPr txBox="1"/>
          <p:nvPr/>
        </p:nvSpPr>
        <p:spPr>
          <a:xfrm>
            <a:off x="282237" y="1356484"/>
            <a:ext cx="4815648" cy="535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Georgia"/>
                <a:cs typeface="Georgia"/>
              </a:rPr>
              <a:t>“The </a:t>
            </a:r>
            <a:r>
              <a:rPr lang="en-US" sz="1900" i="1" dirty="0" smtClean="0">
                <a:latin typeface="Georgia"/>
                <a:cs typeface="Georgia"/>
              </a:rPr>
              <a:t>Nautilus</a:t>
            </a:r>
            <a:r>
              <a:rPr lang="en-US" sz="1900" dirty="0" smtClean="0">
                <a:latin typeface="Georgia"/>
                <a:cs typeface="Georgia"/>
              </a:rPr>
              <a:t> floated in the midst of a phosphorescent bed, which, in this obscurity, became quite dazzling. It was produced by myriads of luminous </a:t>
            </a:r>
            <a:r>
              <a:rPr lang="en-US" sz="1900" dirty="0" err="1" smtClean="0">
                <a:latin typeface="Georgia"/>
                <a:cs typeface="Georgia"/>
              </a:rPr>
              <a:t>animalculae</a:t>
            </a:r>
            <a:r>
              <a:rPr lang="en-US" sz="1900" dirty="0" smtClean="0">
                <a:latin typeface="Georgia"/>
                <a:cs typeface="Georgia"/>
              </a:rPr>
              <a:t>, whose brilliancy was increased as they glided over the metallic hull of the vessel. I was surprised by lightning in the midst of these luminous sheets, as though they had been rivulets of lead melted in an ardent furnace, or metallic masses brought to a white heat, so that, by force of contrast, certain portions of light appeared to cast a shade in the midst of the general ignition, from which all shade seemed banished. No; this was not the calm irradiation of our ordinary lightning. There was unusual life and vigour; this was truly living light!”</a:t>
            </a:r>
            <a:endParaRPr lang="en-US" sz="19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553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n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071"/>
            <a:ext cx="9144000" cy="5005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933"/>
            <a:ext cx="854755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eorgia"/>
                <a:cs typeface="Georgia"/>
              </a:rPr>
              <a:t>  “a horrible monster, worthy to figure </a:t>
            </a:r>
          </a:p>
          <a:p>
            <a:r>
              <a:rPr lang="en-US" sz="3200" b="1" dirty="0">
                <a:latin typeface="Georgia"/>
                <a:cs typeface="Georgia"/>
              </a:rPr>
              <a:t> </a:t>
            </a:r>
            <a:r>
              <a:rPr lang="en-US" sz="3200" b="1" dirty="0" smtClean="0">
                <a:latin typeface="Georgia"/>
                <a:cs typeface="Georgia"/>
              </a:rPr>
              <a:t> in the legends of the marvellous”</a:t>
            </a:r>
            <a:endParaRPr lang="en-US" sz="32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9118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SeaLa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47" y="2584938"/>
            <a:ext cx="3081468" cy="4116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2125" y="2417892"/>
            <a:ext cx="2711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eorgia"/>
                <a:cs typeface="Georgia"/>
              </a:rPr>
              <a:t>The Sea Lady </a:t>
            </a:r>
            <a:r>
              <a:rPr lang="en-US" b="1" dirty="0" smtClean="0">
                <a:latin typeface="Georgia"/>
                <a:cs typeface="Georgia"/>
              </a:rPr>
              <a:t>(1902)</a:t>
            </a:r>
            <a:endParaRPr lang="en-US" b="1" dirty="0">
              <a:latin typeface="Georgia"/>
              <a:cs typeface="Georgia"/>
            </a:endParaRPr>
          </a:p>
        </p:txBody>
      </p:sp>
      <p:pic>
        <p:nvPicPr>
          <p:cNvPr id="7" name="Picture 6" descr="martians in the s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3633" cy="3115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8551" y="2417892"/>
            <a:ext cx="21695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eorgia"/>
                <a:cs typeface="Georgia"/>
              </a:rPr>
              <a:t>The War of the Worlds </a:t>
            </a:r>
            <a:r>
              <a:rPr lang="en-US" b="1" dirty="0" smtClean="0">
                <a:latin typeface="Georgia"/>
                <a:cs typeface="Georgia"/>
              </a:rPr>
              <a:t>(1898)</a:t>
            </a:r>
            <a:endParaRPr lang="en-US" b="1" dirty="0">
              <a:latin typeface="Georgia"/>
              <a:cs typeface="Georgia"/>
            </a:endParaRPr>
          </a:p>
        </p:txBody>
      </p:sp>
      <p:pic>
        <p:nvPicPr>
          <p:cNvPr id="9" name="Picture 8" descr="All Aboard For Arar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12" y="3272719"/>
            <a:ext cx="2328442" cy="3429160"/>
          </a:xfrm>
          <a:prstGeom prst="rect">
            <a:avLst/>
          </a:prstGeom>
        </p:spPr>
      </p:pic>
      <p:pic>
        <p:nvPicPr>
          <p:cNvPr id="11" name="Picture 10" descr="Dr Morea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4" y="3272718"/>
            <a:ext cx="2363726" cy="34291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6909" y="539255"/>
            <a:ext cx="5125006" cy="12072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latin typeface="Georgia"/>
                <a:cs typeface="Georgia"/>
              </a:rPr>
              <a:t>  H. G. Wells’ 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 smtClean="0">
                <a:latin typeface="Georgia"/>
                <a:cs typeface="Georgia"/>
              </a:rPr>
              <a:t>Scientific Romances</a:t>
            </a:r>
            <a:endParaRPr lang="en-US" sz="36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1883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hul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379" y="5454222"/>
            <a:ext cx="566835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latin typeface="Georgia"/>
                <a:cs typeface="Georgia"/>
              </a:rPr>
              <a:t>H. P. Lovecraft’s Cthulhu Mythos (1928)</a:t>
            </a:r>
            <a:endParaRPr lang="en-US" sz="36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0430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7849684" cy="609826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Krakens, P(o)</a:t>
            </a:r>
            <a:r>
              <a:rPr lang="en-US" sz="3600" b="1" dirty="0" err="1" smtClean="0">
                <a:latin typeface="Georgia"/>
                <a:cs typeface="Georgia"/>
              </a:rPr>
              <a:t>ulps</a:t>
            </a:r>
            <a:r>
              <a:rPr lang="en-US" sz="3600" b="1" dirty="0" smtClean="0">
                <a:latin typeface="Georgia"/>
                <a:cs typeface="Georgia"/>
              </a:rPr>
              <a:t>, &amp; B Movies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4" name="Picture 3" descr="the_kraken_wak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08" y="4209611"/>
            <a:ext cx="4694464" cy="2503714"/>
          </a:xfrm>
          <a:prstGeom prst="rect">
            <a:avLst/>
          </a:prstGeom>
        </p:spPr>
      </p:pic>
      <p:pic>
        <p:nvPicPr>
          <p:cNvPr id="6" name="Picture 5" descr="Screen Shot 2015-04-26 at 15.2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2" y="884464"/>
            <a:ext cx="3913508" cy="3052536"/>
          </a:xfrm>
          <a:prstGeom prst="rect">
            <a:avLst/>
          </a:prstGeom>
        </p:spPr>
      </p:pic>
      <p:pic>
        <p:nvPicPr>
          <p:cNvPr id="7" name="Picture 6" descr="Creature from the Black Lag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4028384"/>
            <a:ext cx="3537019" cy="2829615"/>
          </a:xfrm>
          <a:prstGeom prst="rect">
            <a:avLst/>
          </a:prstGeom>
        </p:spPr>
      </p:pic>
      <p:pic>
        <p:nvPicPr>
          <p:cNvPr id="8" name="Picture 7" descr="Monster from the Ocean Flo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884464"/>
            <a:ext cx="4050902" cy="3038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6394" y="5874505"/>
            <a:ext cx="32876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Georgia"/>
                <a:cs typeface="Georgia"/>
              </a:rPr>
              <a:t>John Wyndham, </a:t>
            </a:r>
          </a:p>
          <a:p>
            <a:pPr algn="r"/>
            <a:r>
              <a:rPr lang="en-US" b="1" i="1" dirty="0" smtClean="0">
                <a:latin typeface="Georgia"/>
                <a:cs typeface="Georgia"/>
              </a:rPr>
              <a:t>The Kraken Wakes </a:t>
            </a:r>
            <a:r>
              <a:rPr lang="en-US" b="1" dirty="0" smtClean="0">
                <a:latin typeface="Georgia"/>
                <a:cs typeface="Georgia"/>
              </a:rPr>
              <a:t>(1953)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9536" y="3429000"/>
            <a:ext cx="46371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Georgia"/>
                <a:ea typeface="ＭＳ 明朝"/>
                <a:cs typeface="Times New Roman"/>
              </a:rPr>
              <a:t>It Came From Beneath the Sea </a:t>
            </a:r>
            <a:r>
              <a:rPr lang="en-US" b="1" dirty="0">
                <a:latin typeface="Georgia"/>
                <a:ea typeface="ＭＳ 明朝"/>
                <a:cs typeface="Times New Roman"/>
              </a:rPr>
              <a:t>(</a:t>
            </a:r>
            <a:r>
              <a:rPr lang="en-US" b="1" dirty="0" smtClean="0">
                <a:latin typeface="Georgia"/>
                <a:ea typeface="ＭＳ 明朝"/>
                <a:cs typeface="Times New Roman"/>
              </a:rPr>
              <a:t>1955)</a:t>
            </a:r>
            <a:r>
              <a:rPr lang="en-GB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749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146" y="827022"/>
            <a:ext cx="4286732" cy="20685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latin typeface="Georgia"/>
                <a:cs typeface="Georgia"/>
              </a:rPr>
              <a:t>  THE UNCONSCIOUS: 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 smtClean="0">
                <a:latin typeface="Georgia"/>
                <a:cs typeface="Georgia"/>
              </a:rPr>
              <a:t>  New Wave SF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6" name="Picture 5" descr="Dangerous Vis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01" y="374580"/>
            <a:ext cx="4146661" cy="6236579"/>
          </a:xfrm>
          <a:prstGeom prst="rect">
            <a:avLst/>
          </a:prstGeom>
        </p:spPr>
      </p:pic>
      <p:pic>
        <p:nvPicPr>
          <p:cNvPr id="7" name="Picture 6" descr="Scanner Dark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8" y="3521749"/>
            <a:ext cx="1908516" cy="3089410"/>
          </a:xfrm>
          <a:prstGeom prst="rect">
            <a:avLst/>
          </a:prstGeom>
        </p:spPr>
      </p:pic>
      <p:pic>
        <p:nvPicPr>
          <p:cNvPr id="8" name="Picture 7" descr="Drowned World 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3" y="3521749"/>
            <a:ext cx="2072831" cy="31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0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301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The Deep Sea    in Science Fiction</vt:lpstr>
      <vt:lpstr>  Historical Precursors</vt:lpstr>
      <vt:lpstr>  THE UNKNOWN:    Voyages    Extraordinaires</vt:lpstr>
      <vt:lpstr>  Jules Verne, 20,000 Leagues    Under the Sea (1870) </vt:lpstr>
      <vt:lpstr>PowerPoint Presentation</vt:lpstr>
      <vt:lpstr>  H. G. Wells’  Scientific Romances</vt:lpstr>
      <vt:lpstr>H. P. Lovecraft’s Cthulhu Mythos (1928)</vt:lpstr>
      <vt:lpstr>  Krakens, P(o)ulps, &amp; B Movies</vt:lpstr>
      <vt:lpstr>PowerPoint Presentation</vt:lpstr>
      <vt:lpstr>  J. G. Ballard, The Drowned World (1962)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Edwards</dc:creator>
  <cp:lastModifiedBy>Caroline Edwards</cp:lastModifiedBy>
  <cp:revision>46</cp:revision>
  <dcterms:created xsi:type="dcterms:W3CDTF">2015-04-21T12:47:58Z</dcterms:created>
  <dcterms:modified xsi:type="dcterms:W3CDTF">2015-04-26T17:34:44Z</dcterms:modified>
</cp:coreProperties>
</file>