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73" r:id="rId4"/>
    <p:sldId id="270" r:id="rId5"/>
    <p:sldId id="268" r:id="rId6"/>
    <p:sldId id="269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16" y="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EF7-46B4-1444-A0E9-89D38A52347F}" type="datetimeFigureOut">
              <a:rPr lang="en-US" smtClean="0"/>
              <a:t>05/06/2015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021-D74F-0D49-A9F9-869751008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6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EF7-46B4-1444-A0E9-89D38A52347F}" type="datetimeFigureOut">
              <a:rPr lang="en-US" smtClean="0"/>
              <a:t>05/06/2015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021-D74F-0D49-A9F9-869751008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4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EF7-46B4-1444-A0E9-89D38A52347F}" type="datetimeFigureOut">
              <a:rPr lang="en-US" smtClean="0"/>
              <a:t>05/06/2015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021-D74F-0D49-A9F9-869751008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EF7-46B4-1444-A0E9-89D38A52347F}" type="datetimeFigureOut">
              <a:rPr lang="en-US" smtClean="0"/>
              <a:t>05/06/2015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021-D74F-0D49-A9F9-869751008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9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EF7-46B4-1444-A0E9-89D38A52347F}" type="datetimeFigureOut">
              <a:rPr lang="en-US" smtClean="0"/>
              <a:t>05/06/2015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021-D74F-0D49-A9F9-869751008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1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EF7-46B4-1444-A0E9-89D38A52347F}" type="datetimeFigureOut">
              <a:rPr lang="en-US" smtClean="0"/>
              <a:t>05/06/2015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021-D74F-0D49-A9F9-869751008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EF7-46B4-1444-A0E9-89D38A52347F}" type="datetimeFigureOut">
              <a:rPr lang="en-US" smtClean="0"/>
              <a:t>05/06/2015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021-D74F-0D49-A9F9-869751008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5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EF7-46B4-1444-A0E9-89D38A52347F}" type="datetimeFigureOut">
              <a:rPr lang="en-US" smtClean="0"/>
              <a:t>05/06/2015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021-D74F-0D49-A9F9-869751008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1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EF7-46B4-1444-A0E9-89D38A52347F}" type="datetimeFigureOut">
              <a:rPr lang="en-US" smtClean="0"/>
              <a:t>05/06/2015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021-D74F-0D49-A9F9-869751008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1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EF7-46B4-1444-A0E9-89D38A52347F}" type="datetimeFigureOut">
              <a:rPr lang="en-US" smtClean="0"/>
              <a:t>05/06/2015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021-D74F-0D49-A9F9-869751008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EF7-46B4-1444-A0E9-89D38A52347F}" type="datetimeFigureOut">
              <a:rPr lang="en-US" smtClean="0"/>
              <a:t>05/06/2015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021-D74F-0D49-A9F9-869751008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6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40EF7-46B4-1444-A0E9-89D38A52347F}" type="datetimeFigureOut">
              <a:rPr lang="en-US" smtClean="0"/>
              <a:t>05/06/2015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53021-D74F-0D49-A9F9-869751008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8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gif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27500" y="5469858"/>
            <a:ext cx="4800600" cy="11544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400" b="1" dirty="0" smtClean="0">
                <a:latin typeface="Georgia"/>
                <a:cs typeface="Georgia"/>
              </a:rPr>
              <a:t> </a:t>
            </a:r>
            <a:r>
              <a:rPr lang="en-US" sz="5500" b="1" dirty="0" smtClean="0">
                <a:latin typeface="Georgia"/>
                <a:cs typeface="Georgia"/>
              </a:rPr>
              <a:t> Dr Caroline Edwards</a:t>
            </a:r>
          </a:p>
          <a:p>
            <a:pPr algn="r"/>
            <a:endParaRPr lang="en-US" sz="2900" b="1" dirty="0" smtClean="0">
              <a:latin typeface="Georgia"/>
              <a:cs typeface="Georgia"/>
            </a:endParaRPr>
          </a:p>
          <a:p>
            <a:pPr algn="r"/>
            <a:r>
              <a:rPr lang="en-US" sz="3500" b="1" dirty="0" smtClean="0">
                <a:latin typeface="Georgia"/>
                <a:cs typeface="Georgia"/>
              </a:rPr>
              <a:t>Lecturer in Modern &amp; Contemporary Literature</a:t>
            </a:r>
          </a:p>
          <a:p>
            <a:pPr algn="r"/>
            <a:r>
              <a:rPr lang="en-US" sz="3500" b="1" dirty="0" smtClean="0">
                <a:latin typeface="Georgia"/>
                <a:cs typeface="Georgia"/>
              </a:rPr>
              <a:t>Birkbeck, University of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417386"/>
            <a:ext cx="4432299" cy="115449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400" b="1" dirty="0" smtClean="0">
                <a:latin typeface="Georgia"/>
                <a:cs typeface="Georgia"/>
              </a:rPr>
              <a:t>  </a:t>
            </a:r>
            <a:r>
              <a:rPr lang="en-US" sz="3400" b="1" dirty="0" smtClean="0">
                <a:latin typeface="Georgia"/>
                <a:cs typeface="Georgia"/>
              </a:rPr>
              <a:t>Utopian Collective </a:t>
            </a:r>
            <a:br>
              <a:rPr lang="en-US" sz="3400" b="1" dirty="0" smtClean="0">
                <a:latin typeface="Georgia"/>
                <a:cs typeface="Georgia"/>
              </a:rPr>
            </a:br>
            <a:r>
              <a:rPr lang="en-US" sz="3400" b="1" dirty="0">
                <a:latin typeface="Georgia"/>
                <a:cs typeface="Georgia"/>
              </a:rPr>
              <a:t> </a:t>
            </a:r>
            <a:r>
              <a:rPr lang="en-US" sz="3400" b="1" dirty="0" smtClean="0">
                <a:latin typeface="Georgia"/>
                <a:cs typeface="Georgia"/>
              </a:rPr>
              <a:t> </a:t>
            </a:r>
            <a:r>
              <a:rPr lang="en-US" sz="3400" b="1" dirty="0" smtClean="0">
                <a:latin typeface="Georgia"/>
                <a:cs typeface="Georgia"/>
              </a:rPr>
              <a:t>Futures</a:t>
            </a:r>
            <a:endParaRPr lang="en-US" sz="3400" b="1" dirty="0">
              <a:latin typeface="Georgia"/>
              <a:cs typeface="Georgia"/>
            </a:endParaRPr>
          </a:p>
        </p:txBody>
      </p:sp>
      <p:pic>
        <p:nvPicPr>
          <p:cNvPr id="5" name="Picture 4" descr="The Year 2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27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8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925"/>
            <a:ext cx="4821382" cy="517220"/>
          </a:xfrm>
        </p:spPr>
        <p:txBody>
          <a:bodyPr>
            <a:normAutofit fontScale="90000"/>
          </a:bodyPr>
          <a:lstStyle/>
          <a:p>
            <a:pPr algn="l"/>
            <a:r>
              <a:rPr lang="en-US" sz="3800" b="1" dirty="0" smtClean="0">
                <a:latin typeface="Georgia"/>
                <a:cs typeface="Georgia"/>
              </a:rPr>
              <a:t>  The Literary Utopia</a:t>
            </a:r>
            <a:endParaRPr lang="en-US" sz="3800" b="1" dirty="0">
              <a:latin typeface="Georgia"/>
              <a:cs typeface="Georgia"/>
            </a:endParaRPr>
          </a:p>
        </p:txBody>
      </p:sp>
      <p:pic>
        <p:nvPicPr>
          <p:cNvPr id="4" name="Picture 3" descr="More's Ut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1" y="1167469"/>
            <a:ext cx="2377517" cy="3209648"/>
          </a:xfrm>
          <a:prstGeom prst="rect">
            <a:avLst/>
          </a:prstGeom>
        </p:spPr>
      </p:pic>
      <p:pic>
        <p:nvPicPr>
          <p:cNvPr id="5" name="Picture 4" descr="City of the Su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2" y="4112294"/>
            <a:ext cx="3098800" cy="2628900"/>
          </a:xfrm>
          <a:prstGeom prst="rect">
            <a:avLst/>
          </a:prstGeom>
        </p:spPr>
      </p:pic>
      <p:pic>
        <p:nvPicPr>
          <p:cNvPr id="6" name="Picture 5" descr="Kelmscott_Manor_News_from_Nowhe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61" y="230925"/>
            <a:ext cx="2559448" cy="3579342"/>
          </a:xfrm>
          <a:prstGeom prst="rect">
            <a:avLst/>
          </a:prstGeom>
        </p:spPr>
      </p:pic>
      <p:pic>
        <p:nvPicPr>
          <p:cNvPr id="8" name="Picture 7" descr="Cavendish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014" y="1172259"/>
            <a:ext cx="2125867" cy="2638008"/>
          </a:xfrm>
          <a:prstGeom prst="rect">
            <a:avLst/>
          </a:prstGeom>
        </p:spPr>
      </p:pic>
      <p:pic>
        <p:nvPicPr>
          <p:cNvPr id="9" name="Picture 8" descr="looking-backwar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00" y="3521611"/>
            <a:ext cx="2115748" cy="3178912"/>
          </a:xfrm>
          <a:prstGeom prst="rect">
            <a:avLst/>
          </a:prstGeom>
        </p:spPr>
      </p:pic>
      <p:pic>
        <p:nvPicPr>
          <p:cNvPr id="10" name="Picture 9" descr="herlan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10" y="3309719"/>
            <a:ext cx="2281799" cy="3431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208863"/>
            <a:ext cx="3059224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Georgia"/>
                <a:cs typeface="Georgia"/>
              </a:rPr>
              <a:t>Tommaso</a:t>
            </a:r>
            <a:r>
              <a:rPr lang="en-US" sz="1600" dirty="0" smtClean="0">
                <a:latin typeface="Georgia"/>
                <a:cs typeface="Georgia"/>
              </a:rPr>
              <a:t> </a:t>
            </a:r>
            <a:r>
              <a:rPr lang="en-US" sz="1600" dirty="0" err="1" smtClean="0">
                <a:latin typeface="Georgia"/>
                <a:cs typeface="Georgia"/>
              </a:rPr>
              <a:t>Campanella</a:t>
            </a:r>
            <a:r>
              <a:rPr lang="en-US" sz="1600" dirty="0" smtClean="0">
                <a:latin typeface="Georgia"/>
                <a:cs typeface="Georgia"/>
              </a:rPr>
              <a:t>, </a:t>
            </a:r>
            <a:r>
              <a:rPr lang="en-US" sz="1600" i="1" dirty="0" smtClean="0">
                <a:latin typeface="Georgia"/>
                <a:cs typeface="Georgia"/>
              </a:rPr>
              <a:t>City of the Sun</a:t>
            </a:r>
            <a:r>
              <a:rPr lang="en-US" sz="1600" dirty="0" smtClean="0">
                <a:latin typeface="Georgia"/>
                <a:cs typeface="Georgia"/>
              </a:rPr>
              <a:t> (1602)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3700" y="3860165"/>
            <a:ext cx="28064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Thomas More, </a:t>
            </a:r>
            <a:r>
              <a:rPr lang="en-US" sz="1600" i="1" dirty="0" smtClean="0">
                <a:latin typeface="Georgia"/>
                <a:cs typeface="Georgia"/>
              </a:rPr>
              <a:t>Utopia</a:t>
            </a:r>
            <a:r>
              <a:rPr lang="en-US" sz="1600" dirty="0" smtClean="0">
                <a:latin typeface="Georgia"/>
                <a:cs typeface="Georgia"/>
              </a:rPr>
              <a:t> (1516)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9124" y="875081"/>
            <a:ext cx="2514224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Margaret Cavendish, </a:t>
            </a:r>
            <a:r>
              <a:rPr lang="en-US" sz="1600" i="1" dirty="0" smtClean="0">
                <a:latin typeface="Georgia"/>
                <a:cs typeface="Georgia"/>
              </a:rPr>
              <a:t>The Blazing World </a:t>
            </a:r>
            <a:r>
              <a:rPr lang="en-US" sz="1600" dirty="0" smtClean="0">
                <a:latin typeface="Georgia"/>
                <a:cs typeface="Georgia"/>
              </a:rPr>
              <a:t>(1666)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9050" y="5923351"/>
            <a:ext cx="20179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Edward Bellamy, </a:t>
            </a:r>
          </a:p>
          <a:p>
            <a:r>
              <a:rPr lang="en-US" sz="1600" i="1" dirty="0" smtClean="0">
                <a:latin typeface="Georgia"/>
                <a:cs typeface="Georgia"/>
              </a:rPr>
              <a:t>Looking Backward </a:t>
            </a:r>
            <a:r>
              <a:rPr lang="en-US" sz="1600" dirty="0" smtClean="0">
                <a:latin typeface="Georgia"/>
                <a:cs typeface="Georgia"/>
              </a:rPr>
              <a:t>(1888)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2266" y="2192240"/>
            <a:ext cx="23089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William Morris</a:t>
            </a:r>
            <a:r>
              <a:rPr lang="en-US" sz="1600" i="1" dirty="0" smtClean="0">
                <a:latin typeface="Georgia"/>
                <a:cs typeface="Georgia"/>
              </a:rPr>
              <a:t>, News </a:t>
            </a:r>
          </a:p>
          <a:p>
            <a:r>
              <a:rPr lang="en-US" sz="1600" i="1" dirty="0" smtClean="0">
                <a:latin typeface="Georgia"/>
                <a:cs typeface="Georgia"/>
              </a:rPr>
              <a:t>from Nowhere</a:t>
            </a:r>
            <a:r>
              <a:rPr lang="en-US" sz="1600" dirty="0" smtClean="0">
                <a:latin typeface="Georgia"/>
                <a:cs typeface="Georgia"/>
              </a:rPr>
              <a:t> (1890)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5161" y="5923351"/>
            <a:ext cx="247207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Charlotte Perkins Gilman, </a:t>
            </a:r>
            <a:r>
              <a:rPr lang="en-US" sz="1600" i="1" dirty="0" err="1" smtClean="0">
                <a:latin typeface="Georgia"/>
                <a:cs typeface="Georgia"/>
              </a:rPr>
              <a:t>Herland</a:t>
            </a:r>
            <a:r>
              <a:rPr lang="en-US" sz="1600" dirty="0" smtClean="0">
                <a:latin typeface="Georgia"/>
                <a:cs typeface="Georgia"/>
              </a:rPr>
              <a:t> (1915) </a:t>
            </a:r>
            <a:endParaRPr lang="en-US" sz="16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2190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038"/>
            <a:ext cx="7785100" cy="7286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Georgia"/>
                <a:cs typeface="Georgia"/>
              </a:rPr>
              <a:t>  Socialism: Utopian &amp; Scientific</a:t>
            </a:r>
            <a:endParaRPr lang="en-US" sz="3600" b="1" dirty="0">
              <a:latin typeface="Georgia"/>
              <a:cs typeface="Georgia"/>
            </a:endParaRPr>
          </a:p>
        </p:txBody>
      </p:sp>
      <p:pic>
        <p:nvPicPr>
          <p:cNvPr id="4" name="Picture 3" descr="New Harmo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3" y="1079341"/>
            <a:ext cx="8708837" cy="5207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2700" y="6311900"/>
            <a:ext cx="51435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Georgia"/>
                <a:cs typeface="Georgia"/>
              </a:rPr>
              <a:t>Robert Owen’s New Harmony, painted by F. Bate</a:t>
            </a:r>
            <a:endParaRPr lang="en-US" sz="16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3825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38"/>
            <a:ext cx="8102600" cy="944562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latin typeface="Georgia"/>
                <a:cs typeface="Georgia"/>
              </a:rPr>
              <a:t>  The Rebirth of the Literary Utopia: </a:t>
            </a:r>
            <a:br>
              <a:rPr lang="en-US" sz="3000" b="1" dirty="0" smtClean="0">
                <a:latin typeface="Georgia"/>
                <a:cs typeface="Georgia"/>
              </a:rPr>
            </a:br>
            <a:r>
              <a:rPr lang="en-US" sz="3000" b="1" dirty="0">
                <a:latin typeface="Georgia"/>
                <a:cs typeface="Georgia"/>
              </a:rPr>
              <a:t> </a:t>
            </a:r>
            <a:r>
              <a:rPr lang="en-US" sz="3000" b="1" dirty="0" smtClean="0">
                <a:latin typeface="Georgia"/>
                <a:cs typeface="Georgia"/>
              </a:rPr>
              <a:t> New Contradictions, New Collectivities</a:t>
            </a:r>
            <a:endParaRPr lang="en-US" sz="3000" b="1" dirty="0">
              <a:latin typeface="Georgia"/>
              <a:cs typeface="Georgia"/>
            </a:endParaRPr>
          </a:p>
        </p:txBody>
      </p:sp>
      <p:pic>
        <p:nvPicPr>
          <p:cNvPr id="4" name="Picture 3" descr="planetary brid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110"/>
            <a:ext cx="9144000" cy="423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2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200900" cy="8048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Georgia"/>
                <a:cs typeface="Georgia"/>
              </a:rPr>
              <a:t>  The Anti-Utopian Consensus</a:t>
            </a:r>
            <a:endParaRPr lang="en-US" sz="3600" b="1" dirty="0">
              <a:latin typeface="Georgia"/>
              <a:cs typeface="Georg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05" y="1403350"/>
            <a:ext cx="3975595" cy="5300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" y="2000250"/>
            <a:ext cx="3982852" cy="39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38"/>
            <a:ext cx="6794500" cy="7540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Georgia"/>
                <a:cs typeface="Georgia"/>
              </a:rPr>
              <a:t>  Gulliver’s Problem of Scale</a:t>
            </a:r>
            <a:endParaRPr lang="en-US" sz="3600" b="1" dirty="0">
              <a:latin typeface="Georgia"/>
              <a:cs typeface="Georgia"/>
            </a:endParaRPr>
          </a:p>
        </p:txBody>
      </p:sp>
      <p:pic>
        <p:nvPicPr>
          <p:cNvPr id="4" name="Picture 3" descr="gulli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5" y="1112520"/>
            <a:ext cx="8128825" cy="539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9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6"/>
            <a:ext cx="8140700" cy="995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400" b="1" dirty="0" smtClean="0">
                <a:latin typeface="Georgia"/>
                <a:cs typeface="Georgia"/>
              </a:rPr>
              <a:t>  Critical Utopias: </a:t>
            </a:r>
            <a:br>
              <a:rPr lang="en-US" sz="3400" b="1" dirty="0" smtClean="0">
                <a:latin typeface="Georgia"/>
                <a:cs typeface="Georgia"/>
              </a:rPr>
            </a:br>
            <a:r>
              <a:rPr lang="en-US" sz="3400" b="1" dirty="0">
                <a:latin typeface="Georgia"/>
                <a:cs typeface="Georgia"/>
              </a:rPr>
              <a:t> </a:t>
            </a:r>
            <a:r>
              <a:rPr lang="en-US" sz="3400" b="1" dirty="0" smtClean="0">
                <a:latin typeface="Georgia"/>
                <a:cs typeface="Georgia"/>
              </a:rPr>
              <a:t> Feminism, Ecology &amp; the New Left</a:t>
            </a:r>
            <a:endParaRPr lang="en-US" sz="3400" b="1" dirty="0">
              <a:latin typeface="Georgia"/>
              <a:cs typeface="Georgia"/>
            </a:endParaRPr>
          </a:p>
        </p:txBody>
      </p:sp>
      <p:pic>
        <p:nvPicPr>
          <p:cNvPr id="4" name="Picture 3" descr="60s-femin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7485"/>
            <a:ext cx="9144000" cy="39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9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38"/>
            <a:ext cx="6642100" cy="766762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atin typeface="Georgia"/>
                <a:cs typeface="Georgia"/>
              </a:rPr>
              <a:t>  21</a:t>
            </a:r>
            <a:r>
              <a:rPr lang="en-US" sz="3800" b="1" baseline="30000" dirty="0" smtClean="0">
                <a:latin typeface="Georgia"/>
                <a:cs typeface="Georgia"/>
              </a:rPr>
              <a:t>st</a:t>
            </a:r>
            <a:r>
              <a:rPr lang="en-US" sz="3800" b="1" dirty="0" smtClean="0">
                <a:latin typeface="Georgia"/>
                <a:cs typeface="Georgia"/>
              </a:rPr>
              <a:t>-Century Microtopias</a:t>
            </a:r>
            <a:endParaRPr lang="en-US" sz="3800" b="1" dirty="0">
              <a:latin typeface="Georgia"/>
              <a:cs typeface="Georgia"/>
            </a:endParaRPr>
          </a:p>
        </p:txBody>
      </p:sp>
      <p:pic>
        <p:nvPicPr>
          <p:cNvPr id="5" name="Picture 4" descr="OWS Poster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1" y="1663700"/>
            <a:ext cx="2819400" cy="4229100"/>
          </a:xfrm>
          <a:prstGeom prst="rect">
            <a:avLst/>
          </a:prstGeom>
        </p:spPr>
      </p:pic>
      <p:pic>
        <p:nvPicPr>
          <p:cNvPr id="6" name="Picture 5" descr="OWS Poster 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29" y="1336725"/>
            <a:ext cx="2343027" cy="4759274"/>
          </a:xfrm>
          <a:prstGeom prst="rect">
            <a:avLst/>
          </a:prstGeom>
        </p:spPr>
      </p:pic>
      <p:pic>
        <p:nvPicPr>
          <p:cNvPr id="7" name="Picture 6" descr="OWS Poster 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1459813"/>
            <a:ext cx="2921000" cy="45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117</Words>
  <Application>Microsoft Macintosh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Utopian Collective    Futures</vt:lpstr>
      <vt:lpstr>  The Literary Utopia</vt:lpstr>
      <vt:lpstr>  Socialism: Utopian &amp; Scientific</vt:lpstr>
      <vt:lpstr>  The Rebirth of the Literary Utopia:    New Contradictions, New Collectivities</vt:lpstr>
      <vt:lpstr>  The Anti-Utopian Consensus</vt:lpstr>
      <vt:lpstr>  Gulliver’s Problem of Scale</vt:lpstr>
      <vt:lpstr>  Critical Utopias:    Feminism, Ecology &amp; the New Left</vt:lpstr>
      <vt:lpstr>  21st-Century Microtopias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Utopias: Feminism, Ecology and the New Left</dc:title>
  <dc:creator>Caroline Edwards</dc:creator>
  <cp:lastModifiedBy>Caroline Edwards</cp:lastModifiedBy>
  <cp:revision>48</cp:revision>
  <dcterms:created xsi:type="dcterms:W3CDTF">2014-11-25T14:05:33Z</dcterms:created>
  <dcterms:modified xsi:type="dcterms:W3CDTF">2015-06-06T11:32:37Z</dcterms:modified>
</cp:coreProperties>
</file>