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3" r:id="rId3"/>
    <p:sldId id="277" r:id="rId4"/>
    <p:sldId id="278" r:id="rId5"/>
    <p:sldId id="272" r:id="rId6"/>
    <p:sldId id="274" r:id="rId7"/>
    <p:sldId id="275" r:id="rId8"/>
    <p:sldId id="276" r:id="rId9"/>
    <p:sldId id="283" r:id="rId10"/>
    <p:sldId id="282" r:id="rId11"/>
    <p:sldId id="271" r:id="rId12"/>
    <p:sldId id="270" r:id="rId13"/>
    <p:sldId id="257" r:id="rId14"/>
    <p:sldId id="279" r:id="rId15"/>
    <p:sldId id="280" r:id="rId16"/>
    <p:sldId id="284" r:id="rId17"/>
    <p:sldId id="258" r:id="rId18"/>
    <p:sldId id="259" r:id="rId19"/>
    <p:sldId id="260" r:id="rId20"/>
    <p:sldId id="261" r:id="rId21"/>
    <p:sldId id="262" r:id="rId22"/>
    <p:sldId id="263" r:id="rId23"/>
    <p:sldId id="285" r:id="rId24"/>
    <p:sldId id="265" r:id="rId25"/>
    <p:sldId id="266" r:id="rId26"/>
    <p:sldId id="28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snapToObjects="1">
      <p:cViewPr varScale="1">
        <p:scale>
          <a:sx n="124" d="100"/>
          <a:sy n="124" d="100"/>
        </p:scale>
        <p:origin x="616"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B4084CC-AE5D-B740-BD19-7BDC1AC199F3}" type="datetimeFigureOut">
              <a:rPr lang="en-US" smtClean="0"/>
              <a:t>5/24/17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3217597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B4084CC-AE5D-B740-BD19-7BDC1AC199F3}" type="datetimeFigureOut">
              <a:rPr lang="en-US" smtClean="0"/>
              <a:t>5/24/17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4083957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B4084CC-AE5D-B740-BD19-7BDC1AC199F3}" type="datetimeFigureOut">
              <a:rPr lang="en-US" smtClean="0"/>
              <a:t>5/24/17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347530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B4084CC-AE5D-B740-BD19-7BDC1AC199F3}" type="datetimeFigureOut">
              <a:rPr lang="en-US" smtClean="0"/>
              <a:t>5/24/17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371166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B4084CC-AE5D-B740-BD19-7BDC1AC199F3}" type="datetimeFigureOut">
              <a:rPr lang="en-US" smtClean="0"/>
              <a:t>5/24/17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1708260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8B4084CC-AE5D-B740-BD19-7BDC1AC199F3}" type="datetimeFigureOut">
              <a:rPr lang="en-US" smtClean="0"/>
              <a:t>5/24/17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52252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8B4084CC-AE5D-B740-BD19-7BDC1AC199F3}" type="datetimeFigureOut">
              <a:rPr lang="en-US" smtClean="0"/>
              <a:t>5/24/17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4135615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B4084CC-AE5D-B740-BD19-7BDC1AC199F3}" type="datetimeFigureOut">
              <a:rPr lang="en-US" smtClean="0"/>
              <a:t>5/24/17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377594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084CC-AE5D-B740-BD19-7BDC1AC199F3}" type="datetimeFigureOut">
              <a:rPr lang="en-US" smtClean="0"/>
              <a:t>5/24/17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1940650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B4084CC-AE5D-B740-BD19-7BDC1AC199F3}" type="datetimeFigureOut">
              <a:rPr lang="en-US" smtClean="0"/>
              <a:t>5/24/17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1694025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B4084CC-AE5D-B740-BD19-7BDC1AC199F3}" type="datetimeFigureOut">
              <a:rPr lang="en-US" smtClean="0"/>
              <a:t>5/24/17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AB7A9-F2EC-4345-A6AA-EA64B5D3C31D}" type="slidenum">
              <a:rPr lang="en-US" smtClean="0"/>
              <a:t>‹#›</a:t>
            </a:fld>
            <a:endParaRPr lang="en-US"/>
          </a:p>
        </p:txBody>
      </p:sp>
    </p:spTree>
    <p:extLst>
      <p:ext uri="{BB962C8B-B14F-4D97-AF65-F5344CB8AC3E}">
        <p14:creationId xmlns:p14="http://schemas.microsoft.com/office/powerpoint/2010/main" val="19845933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084CC-AE5D-B740-BD19-7BDC1AC199F3}" type="datetimeFigureOut">
              <a:rPr lang="en-US" smtClean="0"/>
              <a:t>5/24/17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AB7A9-F2EC-4345-A6AA-EA64B5D3C31D}" type="slidenum">
              <a:rPr lang="en-US" smtClean="0"/>
              <a:t>‹#›</a:t>
            </a:fld>
            <a:endParaRPr lang="en-US"/>
          </a:p>
        </p:txBody>
      </p:sp>
    </p:spTree>
    <p:extLst>
      <p:ext uri="{BB962C8B-B14F-4D97-AF65-F5344CB8AC3E}">
        <p14:creationId xmlns:p14="http://schemas.microsoft.com/office/powerpoint/2010/main" val="1316321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topia-ilustrada-arthur-radebau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9431"/>
            <a:ext cx="9144000" cy="4200974"/>
          </a:xfrm>
          <a:prstGeom prst="rect">
            <a:avLst/>
          </a:prstGeom>
        </p:spPr>
      </p:pic>
      <p:sp>
        <p:nvSpPr>
          <p:cNvPr id="5" name="TextBox 4"/>
          <p:cNvSpPr txBox="1"/>
          <p:nvPr/>
        </p:nvSpPr>
        <p:spPr>
          <a:xfrm>
            <a:off x="218096" y="243726"/>
            <a:ext cx="8736674" cy="538609"/>
          </a:xfrm>
          <a:prstGeom prst="rect">
            <a:avLst/>
          </a:prstGeom>
          <a:noFill/>
        </p:spPr>
        <p:txBody>
          <a:bodyPr wrap="square" rtlCol="0">
            <a:spAutoFit/>
          </a:bodyPr>
          <a:lstStyle/>
          <a:p>
            <a:r>
              <a:rPr lang="en-GB" sz="2900" dirty="0">
                <a:latin typeface="Avenir Next Medium"/>
                <a:cs typeface="Avenir Next Medium"/>
              </a:rPr>
              <a:t>Techno-modernity: how we love it, how we </a:t>
            </a:r>
            <a:r>
              <a:rPr lang="en-GB" sz="2900" dirty="0" smtClean="0">
                <a:latin typeface="Avenir Next Medium"/>
                <a:cs typeface="Avenir Next Medium"/>
              </a:rPr>
              <a:t>fear it</a:t>
            </a:r>
            <a:endParaRPr lang="en-GB" sz="2900" dirty="0" smtClean="0">
              <a:effectLst/>
              <a:latin typeface="Avenir Next Medium"/>
              <a:cs typeface="Avenir Next Medium"/>
            </a:endParaRPr>
          </a:p>
        </p:txBody>
      </p:sp>
      <p:sp>
        <p:nvSpPr>
          <p:cNvPr id="6" name="TextBox 5"/>
          <p:cNvSpPr txBox="1"/>
          <p:nvPr/>
        </p:nvSpPr>
        <p:spPr>
          <a:xfrm>
            <a:off x="3374075" y="5490249"/>
            <a:ext cx="5580695" cy="1015663"/>
          </a:xfrm>
          <a:prstGeom prst="rect">
            <a:avLst/>
          </a:prstGeom>
          <a:noFill/>
        </p:spPr>
        <p:txBody>
          <a:bodyPr wrap="square" rtlCol="0">
            <a:spAutoFit/>
          </a:bodyPr>
          <a:lstStyle/>
          <a:p>
            <a:pPr algn="r"/>
            <a:r>
              <a:rPr lang="en-US" sz="2400" b="1" dirty="0" smtClean="0"/>
              <a:t>Dr Caroline Edwards</a:t>
            </a:r>
          </a:p>
          <a:p>
            <a:pPr algn="r"/>
            <a:r>
              <a:rPr lang="en-US" dirty="0" smtClean="0"/>
              <a:t>Lecturer </a:t>
            </a:r>
            <a:r>
              <a:rPr lang="en-US" dirty="0" smtClean="0"/>
              <a:t>in Modern &amp; Contemporary Literature</a:t>
            </a:r>
          </a:p>
          <a:p>
            <a:pPr algn="r"/>
            <a:r>
              <a:rPr lang="en-US" dirty="0" smtClean="0"/>
              <a:t>Birkbeck, University of London</a:t>
            </a:r>
            <a:endParaRPr lang="en-US" dirty="0"/>
          </a:p>
        </p:txBody>
      </p:sp>
    </p:spTree>
    <p:extLst>
      <p:ext uri="{BB962C8B-B14F-4D97-AF65-F5344CB8AC3E}">
        <p14:creationId xmlns:p14="http://schemas.microsoft.com/office/powerpoint/2010/main" val="3377930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700" y="0"/>
            <a:ext cx="6591300" cy="6858000"/>
          </a:xfrm>
          <a:prstGeom prst="rect">
            <a:avLst/>
          </a:prstGeom>
        </p:spPr>
      </p:pic>
      <p:sp>
        <p:nvSpPr>
          <p:cNvPr id="5" name="Title 1"/>
          <p:cNvSpPr>
            <a:spLocks noGrp="1"/>
          </p:cNvSpPr>
          <p:nvPr>
            <p:ph type="title"/>
          </p:nvPr>
        </p:nvSpPr>
        <p:spPr>
          <a:xfrm>
            <a:off x="0" y="143868"/>
            <a:ext cx="6308334" cy="1119854"/>
          </a:xfrm>
          <a:solidFill>
            <a:schemeClr val="bg1"/>
          </a:solidFill>
        </p:spPr>
        <p:txBody>
          <a:bodyPr>
            <a:noAutofit/>
          </a:bodyPr>
          <a:lstStyle/>
          <a:p>
            <a:pPr algn="l"/>
            <a:r>
              <a:rPr lang="en-US" sz="3600" b="1" dirty="0" smtClean="0">
                <a:latin typeface="Georgia"/>
                <a:cs typeface="Georgia"/>
              </a:rPr>
              <a:t> </a:t>
            </a:r>
            <a:r>
              <a:rPr lang="en-US" sz="3200" b="1" dirty="0" smtClean="0">
                <a:latin typeface="Georgia"/>
                <a:cs typeface="Georgia"/>
              </a:rPr>
              <a:t>But </a:t>
            </a:r>
            <a:r>
              <a:rPr lang="en-GB" sz="3200" b="1" dirty="0">
                <a:latin typeface="Georgia" charset="0"/>
                <a:ea typeface="Georgia" charset="0"/>
                <a:cs typeface="Georgia" charset="0"/>
              </a:rPr>
              <a:t>w</a:t>
            </a:r>
            <a:r>
              <a:rPr lang="en-GB" sz="3200" b="1" dirty="0" smtClean="0">
                <a:latin typeface="Georgia" charset="0"/>
                <a:ea typeface="Georgia" charset="0"/>
                <a:cs typeface="Georgia" charset="0"/>
              </a:rPr>
              <a:t>hy </a:t>
            </a:r>
            <a:r>
              <a:rPr lang="en-GB" sz="3200" b="1" dirty="0">
                <a:latin typeface="Georgia" charset="0"/>
                <a:ea typeface="Georgia" charset="0"/>
                <a:cs typeface="Georgia" charset="0"/>
              </a:rPr>
              <a:t>is everyone saying </a:t>
            </a:r>
            <a:r>
              <a:rPr lang="en-GB" sz="3200" b="1" dirty="0" smtClean="0">
                <a:latin typeface="Georgia" charset="0"/>
                <a:ea typeface="Georgia" charset="0"/>
                <a:cs typeface="Georgia" charset="0"/>
              </a:rPr>
              <a:t/>
            </a:r>
            <a:br>
              <a:rPr lang="en-GB" sz="3200" b="1" dirty="0" smtClean="0">
                <a:latin typeface="Georgia" charset="0"/>
                <a:ea typeface="Georgia" charset="0"/>
                <a:cs typeface="Georgia" charset="0"/>
              </a:rPr>
            </a:br>
            <a:r>
              <a:rPr lang="en-GB" sz="3200" b="1" dirty="0">
                <a:latin typeface="Georgia" charset="0"/>
                <a:ea typeface="Georgia" charset="0"/>
                <a:cs typeface="Georgia" charset="0"/>
              </a:rPr>
              <a:t> </a:t>
            </a:r>
            <a:r>
              <a:rPr lang="en-GB" sz="3200" b="1" dirty="0" smtClean="0">
                <a:latin typeface="Georgia" charset="0"/>
                <a:ea typeface="Georgia" charset="0"/>
                <a:cs typeface="Georgia" charset="0"/>
              </a:rPr>
              <a:t>such </a:t>
            </a:r>
            <a:r>
              <a:rPr lang="en-GB" sz="3200" b="1" dirty="0">
                <a:latin typeface="Georgia" charset="0"/>
                <a:ea typeface="Georgia" charset="0"/>
                <a:cs typeface="Georgia" charset="0"/>
              </a:rPr>
              <a:t>terrible things about it?</a:t>
            </a:r>
            <a:endParaRPr lang="en-US" sz="3200" b="1" dirty="0">
              <a:latin typeface="Georgia" charset="0"/>
              <a:ea typeface="Georgia" charset="0"/>
              <a:cs typeface="Georgia" charset="0"/>
            </a:endParaRPr>
          </a:p>
        </p:txBody>
      </p:sp>
      <p:sp>
        <p:nvSpPr>
          <p:cNvPr id="6" name="TextBox 5"/>
          <p:cNvSpPr txBox="1"/>
          <p:nvPr/>
        </p:nvSpPr>
        <p:spPr>
          <a:xfrm>
            <a:off x="3986373" y="6256962"/>
            <a:ext cx="5044612" cy="523220"/>
          </a:xfrm>
          <a:prstGeom prst="rect">
            <a:avLst/>
          </a:prstGeom>
          <a:solidFill>
            <a:schemeClr val="bg1"/>
          </a:solidFill>
        </p:spPr>
        <p:txBody>
          <a:bodyPr wrap="square" rtlCol="0">
            <a:spAutoFit/>
          </a:bodyPr>
          <a:lstStyle/>
          <a:p>
            <a:pPr algn="r"/>
            <a:r>
              <a:rPr lang="en-US" sz="1400" dirty="0">
                <a:latin typeface="Georgia" charset="0"/>
                <a:ea typeface="Georgia" charset="0"/>
                <a:cs typeface="Georgia" charset="0"/>
              </a:rPr>
              <a:t>Richard Hamilton, </a:t>
            </a:r>
            <a:r>
              <a:rPr lang="en-US" sz="1400" i="1" dirty="0">
                <a:latin typeface="Georgia" charset="0"/>
                <a:ea typeface="Georgia" charset="0"/>
                <a:cs typeface="Georgia" charset="0"/>
              </a:rPr>
              <a:t>Just what is it that makes today’s home’s so different, so appealing? </a:t>
            </a:r>
            <a:r>
              <a:rPr lang="en-US" sz="1400" dirty="0">
                <a:latin typeface="Georgia" charset="0"/>
                <a:ea typeface="Georgia" charset="0"/>
                <a:cs typeface="Georgia" charset="0"/>
              </a:rPr>
              <a:t>(1956)</a:t>
            </a:r>
          </a:p>
        </p:txBody>
      </p:sp>
      <p:sp>
        <p:nvSpPr>
          <p:cNvPr id="7" name="TextBox 6"/>
          <p:cNvSpPr txBox="1"/>
          <p:nvPr/>
        </p:nvSpPr>
        <p:spPr>
          <a:xfrm>
            <a:off x="351676" y="1746607"/>
            <a:ext cx="5496674" cy="3508653"/>
          </a:xfrm>
          <a:prstGeom prst="rect">
            <a:avLst/>
          </a:prstGeom>
          <a:solidFill>
            <a:schemeClr val="bg1"/>
          </a:solidFill>
        </p:spPr>
        <p:txBody>
          <a:bodyPr wrap="square" rtlCol="0">
            <a:spAutoFit/>
          </a:bodyPr>
          <a:lstStyle/>
          <a:p>
            <a:r>
              <a:rPr lang="en-GB" b="1" dirty="0" smtClean="0">
                <a:latin typeface="Georgia" charset="0"/>
                <a:ea typeface="Georgia" charset="0"/>
                <a:cs typeface="Georgia" charset="0"/>
              </a:rPr>
              <a:t>‘Scientific </a:t>
            </a:r>
            <a:r>
              <a:rPr lang="en-GB" b="1" dirty="0">
                <a:latin typeface="Georgia" charset="0"/>
                <a:ea typeface="Georgia" charset="0"/>
                <a:cs typeface="Georgia" charset="0"/>
              </a:rPr>
              <a:t>management and scientific division of labor</a:t>
            </a:r>
            <a:r>
              <a:rPr lang="en-GB" dirty="0">
                <a:latin typeface="Georgia" charset="0"/>
                <a:ea typeface="Georgia" charset="0"/>
                <a:cs typeface="Georgia" charset="0"/>
              </a:rPr>
              <a:t> vastly increased the productivity of the economic, political, and cultural enterprise. </a:t>
            </a:r>
            <a:r>
              <a:rPr lang="en-GB" b="1" dirty="0">
                <a:latin typeface="Georgia" charset="0"/>
                <a:ea typeface="Georgia" charset="0"/>
                <a:cs typeface="Georgia" charset="0"/>
              </a:rPr>
              <a:t>Result: the higher standard of living</a:t>
            </a:r>
            <a:r>
              <a:rPr lang="en-GB" dirty="0">
                <a:latin typeface="Georgia" charset="0"/>
                <a:ea typeface="Georgia" charset="0"/>
                <a:cs typeface="Georgia" charset="0"/>
              </a:rPr>
              <a:t>. At the same time and on the same ground, this rational enterprise produced a pattern of mind and </a:t>
            </a:r>
            <a:r>
              <a:rPr lang="en-GB" dirty="0" err="1">
                <a:latin typeface="Georgia" charset="0"/>
                <a:ea typeface="Georgia" charset="0"/>
                <a:cs typeface="Georgia" charset="0"/>
              </a:rPr>
              <a:t>behavior</a:t>
            </a:r>
            <a:r>
              <a:rPr lang="en-GB" dirty="0">
                <a:latin typeface="Georgia" charset="0"/>
                <a:ea typeface="Georgia" charset="0"/>
                <a:cs typeface="Georgia" charset="0"/>
              </a:rPr>
              <a:t> which justified and absolved even the most destructive and oppressive features of the enterprise. </a:t>
            </a:r>
            <a:r>
              <a:rPr lang="en-GB" b="1" dirty="0">
                <a:latin typeface="Georgia" charset="0"/>
                <a:ea typeface="Georgia" charset="0"/>
                <a:cs typeface="Georgia" charset="0"/>
              </a:rPr>
              <a:t>Scientific-technical rationality and manipulation are welded together into new forms of social </a:t>
            </a:r>
            <a:r>
              <a:rPr lang="en-GB" b="1" dirty="0" smtClean="0">
                <a:latin typeface="Georgia" charset="0"/>
                <a:ea typeface="Georgia" charset="0"/>
                <a:cs typeface="Georgia" charset="0"/>
              </a:rPr>
              <a:t>control</a:t>
            </a:r>
            <a:r>
              <a:rPr lang="en-GB" dirty="0" smtClean="0">
                <a:latin typeface="Georgia" charset="0"/>
                <a:ea typeface="Georgia" charset="0"/>
                <a:cs typeface="Georgia" charset="0"/>
              </a:rPr>
              <a:t>.’ </a:t>
            </a:r>
          </a:p>
          <a:p>
            <a:pPr algn="r"/>
            <a:r>
              <a:rPr lang="en-GB" sz="1200" dirty="0" smtClean="0">
                <a:latin typeface="Georgia" charset="0"/>
                <a:ea typeface="Georgia" charset="0"/>
                <a:cs typeface="Georgia" charset="0"/>
              </a:rPr>
              <a:t>(Herbert Marcuse, </a:t>
            </a:r>
            <a:r>
              <a:rPr lang="en-GB" sz="1200" i="1" dirty="0" smtClean="0">
                <a:latin typeface="Georgia" charset="0"/>
                <a:ea typeface="Georgia" charset="0"/>
                <a:cs typeface="Georgia" charset="0"/>
              </a:rPr>
              <a:t>One-Dimensional Man</a:t>
            </a:r>
            <a:r>
              <a:rPr lang="en-GB" sz="1200" dirty="0" smtClean="0">
                <a:latin typeface="Georgia" charset="0"/>
                <a:ea typeface="Georgia" charset="0"/>
                <a:cs typeface="Georgia" charset="0"/>
              </a:rPr>
              <a:t>, 1964, p. </a:t>
            </a:r>
            <a:r>
              <a:rPr lang="en-GB" sz="1200" dirty="0">
                <a:latin typeface="Georgia" charset="0"/>
                <a:ea typeface="Georgia" charset="0"/>
                <a:cs typeface="Georgia" charset="0"/>
              </a:rPr>
              <a:t>146</a:t>
            </a:r>
            <a:r>
              <a:rPr lang="en-GB" sz="1200" dirty="0" smtClean="0">
                <a:latin typeface="Georgia" charset="0"/>
                <a:ea typeface="Georgia" charset="0"/>
                <a:cs typeface="Georgia" charset="0"/>
              </a:rPr>
              <a:t>).</a:t>
            </a:r>
            <a:endParaRPr lang="en-US" dirty="0" smtClean="0"/>
          </a:p>
          <a:p>
            <a:pPr algn="r"/>
            <a:endParaRPr lang="en-GB" sz="1200" dirty="0">
              <a:latin typeface="Georgia" charset="0"/>
              <a:ea typeface="Georgia" charset="0"/>
              <a:cs typeface="Georgia" charset="0"/>
            </a:endParaRPr>
          </a:p>
        </p:txBody>
      </p:sp>
    </p:spTree>
    <p:extLst>
      <p:ext uri="{BB962C8B-B14F-4D97-AF65-F5344CB8AC3E}">
        <p14:creationId xmlns:p14="http://schemas.microsoft.com/office/powerpoint/2010/main" val="130525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Machine-1960-Morlock-and-Wee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040"/>
            <a:ext cx="9262670" cy="7352244"/>
          </a:xfrm>
          <a:prstGeom prst="rect">
            <a:avLst/>
          </a:prstGeom>
        </p:spPr>
      </p:pic>
      <p:sp>
        <p:nvSpPr>
          <p:cNvPr id="2" name="Title 1"/>
          <p:cNvSpPr>
            <a:spLocks noGrp="1"/>
          </p:cNvSpPr>
          <p:nvPr>
            <p:ph type="title"/>
          </p:nvPr>
        </p:nvSpPr>
        <p:spPr>
          <a:xfrm>
            <a:off x="0" y="274637"/>
            <a:ext cx="5029040" cy="1831565"/>
          </a:xfrm>
          <a:solidFill>
            <a:schemeClr val="bg1"/>
          </a:solidFill>
        </p:spPr>
        <p:txBody>
          <a:bodyPr>
            <a:noAutofit/>
          </a:bodyPr>
          <a:lstStyle/>
          <a:p>
            <a:pPr algn="l"/>
            <a:r>
              <a:rPr lang="en-US" sz="3600" b="1" dirty="0" smtClean="0">
                <a:latin typeface="Georgia"/>
                <a:cs typeface="Georgia"/>
              </a:rPr>
              <a:t>  From utopian </a:t>
            </a:r>
            <a:br>
              <a:rPr lang="en-US" sz="3600" b="1" dirty="0" smtClean="0">
                <a:latin typeface="Georgia"/>
                <a:cs typeface="Georgia"/>
              </a:rPr>
            </a:br>
            <a:r>
              <a:rPr lang="en-US" sz="3600" b="1" dirty="0">
                <a:latin typeface="Georgia"/>
                <a:cs typeface="Georgia"/>
              </a:rPr>
              <a:t> </a:t>
            </a:r>
            <a:r>
              <a:rPr lang="en-US" sz="3600" b="1" dirty="0" smtClean="0">
                <a:latin typeface="Georgia"/>
                <a:cs typeface="Georgia"/>
              </a:rPr>
              <a:t> dream to dystopian   </a:t>
            </a:r>
            <a:br>
              <a:rPr lang="en-US" sz="3600" b="1" dirty="0" smtClean="0">
                <a:latin typeface="Georgia"/>
                <a:cs typeface="Georgia"/>
              </a:rPr>
            </a:br>
            <a:r>
              <a:rPr lang="en-US" sz="3600" b="1" dirty="0" smtClean="0">
                <a:latin typeface="Georgia"/>
                <a:cs typeface="Georgia"/>
              </a:rPr>
              <a:t>  nightmare</a:t>
            </a:r>
            <a:endParaRPr lang="en-US" sz="3600" b="1" dirty="0">
              <a:latin typeface="Georgia"/>
              <a:cs typeface="Georgia"/>
            </a:endParaRPr>
          </a:p>
        </p:txBody>
      </p:sp>
    </p:spTree>
    <p:extLst>
      <p:ext uri="{BB962C8B-B14F-4D97-AF65-F5344CB8AC3E}">
        <p14:creationId xmlns:p14="http://schemas.microsoft.com/office/powerpoint/2010/main" val="29900026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236907"/>
            <a:ext cx="3271442" cy="1597451"/>
          </a:xfrm>
          <a:solidFill>
            <a:schemeClr val="bg1"/>
          </a:solidFill>
        </p:spPr>
        <p:txBody>
          <a:bodyPr>
            <a:normAutofit fontScale="90000"/>
          </a:bodyPr>
          <a:lstStyle/>
          <a:p>
            <a:pPr algn="l"/>
            <a:r>
              <a:rPr lang="en-US" sz="3600" b="1" dirty="0" smtClean="0">
                <a:latin typeface="Georgia"/>
                <a:cs typeface="Georgia"/>
              </a:rPr>
              <a:t>  H. G. Wells, </a:t>
            </a:r>
            <a:br>
              <a:rPr lang="en-US" sz="3600" b="1" dirty="0" smtClean="0">
                <a:latin typeface="Georgia"/>
                <a:cs typeface="Georgia"/>
              </a:rPr>
            </a:br>
            <a:r>
              <a:rPr lang="en-US" sz="3600" b="1" dirty="0" smtClean="0">
                <a:latin typeface="Georgia"/>
                <a:cs typeface="Georgia"/>
              </a:rPr>
              <a:t>  </a:t>
            </a:r>
            <a:r>
              <a:rPr lang="en-US" sz="3600" b="1" i="1" dirty="0" smtClean="0">
                <a:latin typeface="Georgia"/>
                <a:cs typeface="Georgia"/>
              </a:rPr>
              <a:t>Men Like  </a:t>
            </a:r>
            <a:br>
              <a:rPr lang="en-US" sz="3600" b="1" i="1" dirty="0" smtClean="0">
                <a:latin typeface="Georgia"/>
                <a:cs typeface="Georgia"/>
              </a:rPr>
            </a:br>
            <a:r>
              <a:rPr lang="en-US" sz="3600" b="1" i="1" dirty="0">
                <a:latin typeface="Georgia"/>
                <a:cs typeface="Georgia"/>
              </a:rPr>
              <a:t> </a:t>
            </a:r>
            <a:r>
              <a:rPr lang="en-US" sz="3600" b="1" i="1" dirty="0" smtClean="0">
                <a:latin typeface="Georgia"/>
                <a:cs typeface="Georgia"/>
              </a:rPr>
              <a:t> Gods</a:t>
            </a:r>
            <a:r>
              <a:rPr lang="en-US" sz="3600" b="1" dirty="0" smtClean="0">
                <a:latin typeface="Georgia"/>
                <a:cs typeface="Georgia"/>
              </a:rPr>
              <a:t> (1923)</a:t>
            </a:r>
            <a:endParaRPr lang="en-US" sz="3600" b="1" dirty="0">
              <a:latin typeface="Georgia"/>
              <a:cs typeface="Georgia"/>
            </a:endParaRPr>
          </a:p>
        </p:txBody>
      </p:sp>
      <p:pic>
        <p:nvPicPr>
          <p:cNvPr id="6" name="Picture 5" descr="men_like_go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538" y="0"/>
            <a:ext cx="5474854" cy="6738282"/>
          </a:xfrm>
          <a:prstGeom prst="rect">
            <a:avLst/>
          </a:prstGeom>
        </p:spPr>
      </p:pic>
      <p:sp>
        <p:nvSpPr>
          <p:cNvPr id="5" name="TextBox 4"/>
          <p:cNvSpPr txBox="1"/>
          <p:nvPr/>
        </p:nvSpPr>
        <p:spPr>
          <a:xfrm>
            <a:off x="230927" y="3414439"/>
            <a:ext cx="6081032" cy="2031325"/>
          </a:xfrm>
          <a:prstGeom prst="rect">
            <a:avLst/>
          </a:prstGeom>
          <a:solidFill>
            <a:schemeClr val="bg1"/>
          </a:solidFill>
        </p:spPr>
        <p:txBody>
          <a:bodyPr wrap="square" rtlCol="0">
            <a:spAutoFit/>
          </a:bodyPr>
          <a:lstStyle/>
          <a:p>
            <a:pPr algn="r"/>
            <a:r>
              <a:rPr lang="en-US" dirty="0" smtClean="0">
                <a:latin typeface="Georgia"/>
                <a:cs typeface="Georgia"/>
              </a:rPr>
              <a:t>Life marched here; it was terrifying to think with what strides. Terrifying – because at the back of Mr. </a:t>
            </a:r>
            <a:r>
              <a:rPr lang="en-US" dirty="0" err="1" smtClean="0">
                <a:latin typeface="Georgia"/>
                <a:cs typeface="Georgia"/>
              </a:rPr>
              <a:t>Barnstaple’s</a:t>
            </a:r>
            <a:r>
              <a:rPr lang="en-US" dirty="0" smtClean="0">
                <a:latin typeface="Georgia"/>
                <a:cs typeface="Georgia"/>
              </a:rPr>
              <a:t> mind, as at the back of so many intelligent minds in our world still, had been the persuasion that presently everything would be known and the scientific process come to an end. And then we should be happy for ever after. </a:t>
            </a:r>
            <a:r>
              <a:rPr lang="en-US" dirty="0" smtClean="0">
                <a:latin typeface="Georgia"/>
                <a:cs typeface="Georgia"/>
              </a:rPr>
              <a:t>(p. 126</a:t>
            </a:r>
            <a:r>
              <a:rPr lang="en-US" dirty="0" smtClean="0">
                <a:latin typeface="Georgia"/>
                <a:cs typeface="Georgia"/>
              </a:rPr>
              <a:t>)</a:t>
            </a:r>
            <a:endParaRPr lang="en-US" dirty="0">
              <a:latin typeface="Georgia"/>
              <a:cs typeface="Georgia"/>
            </a:endParaRPr>
          </a:p>
        </p:txBody>
      </p:sp>
    </p:spTree>
    <p:extLst>
      <p:ext uri="{BB962C8B-B14F-4D97-AF65-F5344CB8AC3E}">
        <p14:creationId xmlns:p14="http://schemas.microsoft.com/office/powerpoint/2010/main" val="200835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machine stop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905" y="3447065"/>
            <a:ext cx="4152806" cy="3285663"/>
          </a:xfrm>
          <a:prstGeom prst="rect">
            <a:avLst/>
          </a:prstGeom>
        </p:spPr>
      </p:pic>
      <p:pic>
        <p:nvPicPr>
          <p:cNvPr id="5" name="Picture 4" descr="machine stops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905" y="147426"/>
            <a:ext cx="4152806" cy="3136462"/>
          </a:xfrm>
          <a:prstGeom prst="rect">
            <a:avLst/>
          </a:prstGeom>
        </p:spPr>
      </p:pic>
      <p:sp>
        <p:nvSpPr>
          <p:cNvPr id="6" name="Title 1"/>
          <p:cNvSpPr>
            <a:spLocks noGrp="1"/>
          </p:cNvSpPr>
          <p:nvPr>
            <p:ph type="title"/>
          </p:nvPr>
        </p:nvSpPr>
        <p:spPr>
          <a:xfrm>
            <a:off x="0" y="274638"/>
            <a:ext cx="5426744" cy="1187718"/>
          </a:xfrm>
          <a:solidFill>
            <a:schemeClr val="bg1"/>
          </a:solidFill>
        </p:spPr>
        <p:txBody>
          <a:bodyPr>
            <a:normAutofit/>
          </a:bodyPr>
          <a:lstStyle/>
          <a:p>
            <a:pPr algn="l"/>
            <a:r>
              <a:rPr lang="en-US" sz="3400" b="1" dirty="0" smtClean="0">
                <a:latin typeface="Georgia"/>
                <a:cs typeface="Georgia"/>
              </a:rPr>
              <a:t>  E. M. Forster, ‘The  </a:t>
            </a:r>
            <a:br>
              <a:rPr lang="en-US" sz="3400" b="1" dirty="0" smtClean="0">
                <a:latin typeface="Georgia"/>
                <a:cs typeface="Georgia"/>
              </a:rPr>
            </a:br>
            <a:r>
              <a:rPr lang="en-US" sz="3400" b="1" dirty="0">
                <a:latin typeface="Georgia"/>
                <a:cs typeface="Georgia"/>
              </a:rPr>
              <a:t> </a:t>
            </a:r>
            <a:r>
              <a:rPr lang="en-US" sz="3400" b="1" dirty="0" smtClean="0">
                <a:latin typeface="Georgia"/>
                <a:cs typeface="Georgia"/>
              </a:rPr>
              <a:t> Machine Stops’ (1909)</a:t>
            </a:r>
            <a:endParaRPr lang="en-US" sz="3400" b="1" dirty="0">
              <a:latin typeface="Georgia"/>
              <a:cs typeface="Georgia"/>
            </a:endParaRPr>
          </a:p>
        </p:txBody>
      </p:sp>
      <p:sp>
        <p:nvSpPr>
          <p:cNvPr id="2" name="TextBox 1"/>
          <p:cNvSpPr txBox="1"/>
          <p:nvPr/>
        </p:nvSpPr>
        <p:spPr>
          <a:xfrm>
            <a:off x="339047" y="1962364"/>
            <a:ext cx="4366517" cy="4247317"/>
          </a:xfrm>
          <a:prstGeom prst="rect">
            <a:avLst/>
          </a:prstGeom>
          <a:solidFill>
            <a:schemeClr val="bg1"/>
          </a:solidFill>
        </p:spPr>
        <p:txBody>
          <a:bodyPr wrap="square" rtlCol="0">
            <a:spAutoFit/>
          </a:bodyPr>
          <a:lstStyle/>
          <a:p>
            <a:r>
              <a:rPr lang="en-GB" dirty="0">
                <a:latin typeface="Georgia" charset="0"/>
                <a:ea typeface="Georgia" charset="0"/>
                <a:cs typeface="Georgia" charset="0"/>
              </a:rPr>
              <a:t>Imagine, if you can, a small room, </a:t>
            </a:r>
            <a:r>
              <a:rPr lang="en-GB" b="1" dirty="0">
                <a:latin typeface="Georgia" charset="0"/>
                <a:ea typeface="Georgia" charset="0"/>
                <a:cs typeface="Georgia" charset="0"/>
              </a:rPr>
              <a:t>hexagonal in shape like the cell of a bee.</a:t>
            </a:r>
            <a:r>
              <a:rPr lang="en-GB" dirty="0">
                <a:latin typeface="Georgia" charset="0"/>
                <a:ea typeface="Georgia" charset="0"/>
                <a:cs typeface="Georgia" charset="0"/>
              </a:rPr>
              <a:t> It is lighted neither by window nor by lamp, yet it is filled with a soft radiance. There are no apertures for ventilation, yet the air is fresh. There are no musical instruments, and yet, at the moment that my meditation opens, this room is throbbing with melodious sounds. An arm-chair is in the centre, by its side a reading-desk – that is all the furniture. And </a:t>
            </a:r>
            <a:r>
              <a:rPr lang="en-GB" b="1" dirty="0">
                <a:latin typeface="Georgia" charset="0"/>
                <a:ea typeface="Georgia" charset="0"/>
                <a:cs typeface="Georgia" charset="0"/>
              </a:rPr>
              <a:t>in the arm-chair there sits a swaddled lump of flesh – a woman, about five feet high, with a face as white as a fungus</a:t>
            </a:r>
            <a:r>
              <a:rPr lang="en-GB" dirty="0">
                <a:latin typeface="Georgia" charset="0"/>
                <a:ea typeface="Georgia" charset="0"/>
                <a:cs typeface="Georgia" charset="0"/>
              </a:rPr>
              <a:t>. </a:t>
            </a:r>
            <a:r>
              <a:rPr lang="en-GB" dirty="0" smtClean="0">
                <a:latin typeface="Georgia" charset="0"/>
                <a:ea typeface="Georgia" charset="0"/>
                <a:cs typeface="Georgia" charset="0"/>
              </a:rPr>
              <a:t>(p. 1</a:t>
            </a:r>
            <a:r>
              <a:rPr lang="en-GB" dirty="0">
                <a:latin typeface="Georgia" charset="0"/>
                <a:ea typeface="Georgia" charset="0"/>
                <a:cs typeface="Georgia" charset="0"/>
              </a:rPr>
              <a:t>)</a:t>
            </a:r>
            <a:r>
              <a:rPr lang="en-GB" dirty="0">
                <a:latin typeface="Georgia" charset="0"/>
                <a:ea typeface="Georgia" charset="0"/>
                <a:cs typeface="Georgia" charset="0"/>
              </a:rPr>
              <a:t> </a:t>
            </a:r>
            <a:endParaRPr lang="en-US" dirty="0">
              <a:latin typeface="Georgia" charset="0"/>
              <a:ea typeface="Georgia" charset="0"/>
              <a:cs typeface="Georgia" charset="0"/>
            </a:endParaRPr>
          </a:p>
        </p:txBody>
      </p:sp>
    </p:spTree>
    <p:extLst>
      <p:ext uri="{BB962C8B-B14F-4D97-AF65-F5344CB8AC3E}">
        <p14:creationId xmlns:p14="http://schemas.microsoft.com/office/powerpoint/2010/main" val="83397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nopoly capitali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92" y="0"/>
            <a:ext cx="9804455" cy="6978260"/>
          </a:xfrm>
          <a:prstGeom prst="rect">
            <a:avLst/>
          </a:prstGeom>
        </p:spPr>
      </p:pic>
      <p:sp>
        <p:nvSpPr>
          <p:cNvPr id="5" name="TextBox 4"/>
          <p:cNvSpPr txBox="1"/>
          <p:nvPr/>
        </p:nvSpPr>
        <p:spPr>
          <a:xfrm>
            <a:off x="-128292" y="293598"/>
            <a:ext cx="8250148" cy="553998"/>
          </a:xfrm>
          <a:prstGeom prst="rect">
            <a:avLst/>
          </a:prstGeom>
          <a:solidFill>
            <a:schemeClr val="bg1"/>
          </a:solidFill>
        </p:spPr>
        <p:txBody>
          <a:bodyPr wrap="square" rtlCol="0">
            <a:spAutoFit/>
          </a:bodyPr>
          <a:lstStyle/>
          <a:p>
            <a:r>
              <a:rPr lang="en-US" sz="3000" b="1" dirty="0" smtClean="0">
                <a:latin typeface="Georgia"/>
                <a:cs typeface="Georgia"/>
              </a:rPr>
              <a:t> Proto-Dystopias </a:t>
            </a:r>
            <a:r>
              <a:rPr lang="en-US" sz="3000" b="1" dirty="0" smtClean="0">
                <a:latin typeface="Georgia"/>
                <a:cs typeface="Georgia"/>
              </a:rPr>
              <a:t>of monopoly capitalism</a:t>
            </a:r>
            <a:endParaRPr lang="en-US" sz="3000" b="1" dirty="0">
              <a:latin typeface="Georgia"/>
              <a:cs typeface="Georgia"/>
            </a:endParaRPr>
          </a:p>
        </p:txBody>
      </p:sp>
      <p:sp>
        <p:nvSpPr>
          <p:cNvPr id="2" name="TextBox 1"/>
          <p:cNvSpPr txBox="1"/>
          <p:nvPr/>
        </p:nvSpPr>
        <p:spPr>
          <a:xfrm>
            <a:off x="4993240" y="3589762"/>
            <a:ext cx="4150760" cy="646331"/>
          </a:xfrm>
          <a:prstGeom prst="rect">
            <a:avLst/>
          </a:prstGeom>
          <a:solidFill>
            <a:schemeClr val="bg1"/>
          </a:solidFill>
        </p:spPr>
        <p:txBody>
          <a:bodyPr wrap="square" rtlCol="0">
            <a:spAutoFit/>
          </a:bodyPr>
          <a:lstStyle/>
          <a:p>
            <a:r>
              <a:rPr lang="en-US" dirty="0">
                <a:latin typeface="Georgia" charset="0"/>
                <a:ea typeface="Georgia" charset="0"/>
                <a:cs typeface="Georgia" charset="0"/>
              </a:rPr>
              <a:t>Émile </a:t>
            </a:r>
            <a:r>
              <a:rPr lang="en-US" dirty="0" smtClean="0">
                <a:latin typeface="Georgia" charset="0"/>
                <a:ea typeface="Georgia" charset="0"/>
                <a:cs typeface="Georgia" charset="0"/>
              </a:rPr>
              <a:t>Souvestre</a:t>
            </a:r>
            <a:r>
              <a:rPr lang="en-US" dirty="0">
                <a:latin typeface="Georgia" charset="0"/>
                <a:ea typeface="Georgia" charset="0"/>
                <a:cs typeface="Georgia" charset="0"/>
              </a:rPr>
              <a:t>,</a:t>
            </a:r>
            <a:r>
              <a:rPr lang="en-US" dirty="0" smtClean="0">
                <a:latin typeface="Georgia" charset="0"/>
                <a:ea typeface="Georgia" charset="0"/>
                <a:cs typeface="Georgia" charset="0"/>
              </a:rPr>
              <a:t> </a:t>
            </a:r>
            <a:r>
              <a:rPr lang="en-US" i="1" dirty="0">
                <a:latin typeface="Georgia" charset="0"/>
                <a:ea typeface="Georgia" charset="0"/>
                <a:cs typeface="Georgia" charset="0"/>
              </a:rPr>
              <a:t>Le monde </a:t>
            </a:r>
            <a:r>
              <a:rPr lang="en-US" i="1" dirty="0" err="1">
                <a:latin typeface="Georgia" charset="0"/>
                <a:ea typeface="Georgia" charset="0"/>
                <a:cs typeface="Georgia" charset="0"/>
              </a:rPr>
              <a:t>tel</a:t>
            </a:r>
            <a:r>
              <a:rPr lang="en-US" i="1" dirty="0">
                <a:latin typeface="Georgia" charset="0"/>
                <a:ea typeface="Georgia" charset="0"/>
                <a:cs typeface="Georgia" charset="0"/>
              </a:rPr>
              <a:t> </a:t>
            </a:r>
            <a:r>
              <a:rPr lang="en-US" i="1" dirty="0" err="1">
                <a:latin typeface="Georgia" charset="0"/>
                <a:ea typeface="Georgia" charset="0"/>
                <a:cs typeface="Georgia" charset="0"/>
              </a:rPr>
              <a:t>qu’il</a:t>
            </a:r>
            <a:r>
              <a:rPr lang="en-US" i="1" dirty="0">
                <a:latin typeface="Georgia" charset="0"/>
                <a:ea typeface="Georgia" charset="0"/>
                <a:cs typeface="Georgia" charset="0"/>
              </a:rPr>
              <a:t> sera </a:t>
            </a:r>
            <a:r>
              <a:rPr lang="en-US" dirty="0">
                <a:latin typeface="Georgia" charset="0"/>
                <a:ea typeface="Georgia" charset="0"/>
                <a:cs typeface="Georgia" charset="0"/>
              </a:rPr>
              <a:t>(‘The World as It Will Be’, 1846</a:t>
            </a:r>
            <a:r>
              <a:rPr lang="en-US" dirty="0" smtClean="0">
                <a:latin typeface="Georgia" charset="0"/>
                <a:ea typeface="Georgia" charset="0"/>
                <a:cs typeface="Georgia" charset="0"/>
              </a:rPr>
              <a:t>)</a:t>
            </a:r>
            <a:endParaRPr lang="en-US" dirty="0">
              <a:latin typeface="Georgia" charset="0"/>
              <a:ea typeface="Georgia" charset="0"/>
              <a:cs typeface="Georgia" charset="0"/>
            </a:endParaRPr>
          </a:p>
        </p:txBody>
      </p:sp>
      <p:sp>
        <p:nvSpPr>
          <p:cNvPr id="6" name="TextBox 5"/>
          <p:cNvSpPr txBox="1"/>
          <p:nvPr/>
        </p:nvSpPr>
        <p:spPr>
          <a:xfrm>
            <a:off x="4582274" y="4595505"/>
            <a:ext cx="4561726" cy="369332"/>
          </a:xfrm>
          <a:prstGeom prst="rect">
            <a:avLst/>
          </a:prstGeom>
          <a:solidFill>
            <a:schemeClr val="bg1"/>
          </a:solidFill>
        </p:spPr>
        <p:txBody>
          <a:bodyPr wrap="square" rtlCol="0">
            <a:spAutoFit/>
          </a:bodyPr>
          <a:lstStyle/>
          <a:p>
            <a:r>
              <a:rPr lang="en-US" dirty="0" smtClean="0">
                <a:latin typeface="Georgia" charset="0"/>
                <a:ea typeface="Georgia" charset="0"/>
                <a:cs typeface="Georgia" charset="0"/>
              </a:rPr>
              <a:t>Ignatius Donnelly</a:t>
            </a:r>
            <a:r>
              <a:rPr lang="en-US" dirty="0">
                <a:latin typeface="Georgia" charset="0"/>
                <a:ea typeface="Georgia" charset="0"/>
                <a:cs typeface="Georgia" charset="0"/>
              </a:rPr>
              <a:t>,</a:t>
            </a:r>
            <a:r>
              <a:rPr lang="en-US" dirty="0" smtClean="0">
                <a:latin typeface="Georgia" charset="0"/>
                <a:ea typeface="Georgia" charset="0"/>
                <a:cs typeface="Georgia" charset="0"/>
              </a:rPr>
              <a:t> </a:t>
            </a:r>
            <a:r>
              <a:rPr lang="en-US" i="1" dirty="0">
                <a:latin typeface="Georgia" charset="0"/>
                <a:ea typeface="Georgia" charset="0"/>
                <a:cs typeface="Georgia" charset="0"/>
              </a:rPr>
              <a:t>Caesar’s Column </a:t>
            </a:r>
            <a:r>
              <a:rPr lang="en-US" dirty="0">
                <a:latin typeface="Georgia" charset="0"/>
                <a:ea typeface="Georgia" charset="0"/>
                <a:cs typeface="Georgia" charset="0"/>
              </a:rPr>
              <a:t>(</a:t>
            </a:r>
            <a:r>
              <a:rPr lang="en-US">
                <a:latin typeface="Georgia" charset="0"/>
                <a:ea typeface="Georgia" charset="0"/>
                <a:cs typeface="Georgia" charset="0"/>
              </a:rPr>
              <a:t>1890</a:t>
            </a:r>
            <a:r>
              <a:rPr lang="en-US" smtClean="0">
                <a:latin typeface="Georgia" charset="0"/>
                <a:ea typeface="Georgia" charset="0"/>
                <a:cs typeface="Georgia" charset="0"/>
              </a:rPr>
              <a:t>) </a:t>
            </a:r>
            <a:endParaRPr lang="en-US" dirty="0">
              <a:latin typeface="Georgia" charset="0"/>
              <a:ea typeface="Georgia" charset="0"/>
              <a:cs typeface="Georgia" charset="0"/>
            </a:endParaRPr>
          </a:p>
        </p:txBody>
      </p:sp>
    </p:spTree>
    <p:extLst>
      <p:ext uri="{BB962C8B-B14F-4D97-AF65-F5344CB8AC3E}">
        <p14:creationId xmlns:p14="http://schemas.microsoft.com/office/powerpoint/2010/main" val="176187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ailroad octop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1178"/>
            <a:ext cx="9162851" cy="5451896"/>
          </a:xfrm>
          <a:prstGeom prst="rect">
            <a:avLst/>
          </a:prstGeom>
        </p:spPr>
      </p:pic>
      <p:pic>
        <p:nvPicPr>
          <p:cNvPr id="3" name="Picture 2" descr="frank norr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807" y="2989780"/>
            <a:ext cx="2230510" cy="3621640"/>
          </a:xfrm>
          <a:prstGeom prst="rect">
            <a:avLst/>
          </a:prstGeom>
        </p:spPr>
      </p:pic>
    </p:spTree>
    <p:extLst>
      <p:ext uri="{BB962C8B-B14F-4D97-AF65-F5344CB8AC3E}">
        <p14:creationId xmlns:p14="http://schemas.microsoft.com/office/powerpoint/2010/main" val="418778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92445"/>
            <a:ext cx="8229600" cy="660310"/>
          </a:xfrm>
          <a:solidFill>
            <a:schemeClr val="bg1"/>
          </a:solidFill>
        </p:spPr>
        <p:txBody>
          <a:bodyPr>
            <a:noAutofit/>
          </a:bodyPr>
          <a:lstStyle/>
          <a:p>
            <a:pPr algn="l"/>
            <a:r>
              <a:rPr lang="en-US" sz="3400" b="1" smtClean="0">
                <a:latin typeface="Georgia" charset="0"/>
                <a:ea typeface="Georgia" charset="0"/>
                <a:cs typeface="Georgia" charset="0"/>
              </a:rPr>
              <a:t>  Jack </a:t>
            </a:r>
            <a:r>
              <a:rPr lang="en-US" sz="3400" b="1" dirty="0" smtClean="0">
                <a:latin typeface="Georgia" charset="0"/>
                <a:ea typeface="Georgia" charset="0"/>
                <a:cs typeface="Georgia" charset="0"/>
              </a:rPr>
              <a:t>London, </a:t>
            </a:r>
            <a:r>
              <a:rPr lang="en-US" sz="3400" b="1" i="1" dirty="0" smtClean="0">
                <a:latin typeface="Georgia" charset="0"/>
                <a:ea typeface="Georgia" charset="0"/>
                <a:cs typeface="Georgia" charset="0"/>
              </a:rPr>
              <a:t>The Iron Heel </a:t>
            </a:r>
            <a:r>
              <a:rPr lang="en-US" sz="3400" b="1" dirty="0" smtClean="0">
                <a:latin typeface="Georgia" charset="0"/>
                <a:ea typeface="Georgia" charset="0"/>
                <a:cs typeface="Georgia" charset="0"/>
              </a:rPr>
              <a:t>(1908)</a:t>
            </a:r>
            <a:endParaRPr lang="en-US" sz="3400" b="1" dirty="0">
              <a:latin typeface="Georgia" charset="0"/>
              <a:ea typeface="Georgia" charset="0"/>
              <a:cs typeface="Georgia"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2921"/>
            <a:ext cx="9144000" cy="5128442"/>
          </a:xfrm>
          <a:prstGeom prst="rect">
            <a:avLst/>
          </a:prstGeom>
        </p:spPr>
      </p:pic>
      <p:sp>
        <p:nvSpPr>
          <p:cNvPr id="7" name="TextBox 6"/>
          <p:cNvSpPr txBox="1"/>
          <p:nvPr/>
        </p:nvSpPr>
        <p:spPr>
          <a:xfrm>
            <a:off x="5404207" y="6239864"/>
            <a:ext cx="3626777" cy="461665"/>
          </a:xfrm>
          <a:prstGeom prst="rect">
            <a:avLst/>
          </a:prstGeom>
          <a:solidFill>
            <a:schemeClr val="bg1"/>
          </a:solidFill>
        </p:spPr>
        <p:txBody>
          <a:bodyPr wrap="square" rtlCol="0">
            <a:spAutoFit/>
          </a:bodyPr>
          <a:lstStyle/>
          <a:p>
            <a:pPr algn="r"/>
            <a:r>
              <a:rPr lang="en-US" sz="1200" dirty="0" smtClean="0">
                <a:latin typeface="Georgia" charset="0"/>
                <a:ea typeface="Georgia" charset="0"/>
                <a:cs typeface="Georgia" charset="0"/>
              </a:rPr>
              <a:t>Illustration for the cover of the socialist publication </a:t>
            </a:r>
          </a:p>
          <a:p>
            <a:pPr algn="r"/>
            <a:r>
              <a:rPr lang="en-US" sz="1200" i="1" dirty="0" smtClean="0">
                <a:latin typeface="Georgia" charset="0"/>
                <a:ea typeface="Georgia" charset="0"/>
                <a:cs typeface="Georgia" charset="0"/>
              </a:rPr>
              <a:t>The Masses</a:t>
            </a:r>
            <a:r>
              <a:rPr lang="en-US" sz="1200" dirty="0" smtClean="0">
                <a:latin typeface="Georgia" charset="0"/>
                <a:ea typeface="Georgia" charset="0"/>
                <a:cs typeface="Georgia" charset="0"/>
              </a:rPr>
              <a:t>, June 1914</a:t>
            </a:r>
            <a:endParaRPr lang="en-US" sz="1200" dirty="0">
              <a:latin typeface="Georgia" charset="0"/>
              <a:ea typeface="Georgia" charset="0"/>
              <a:cs typeface="Georgia" charset="0"/>
            </a:endParaRPr>
          </a:p>
        </p:txBody>
      </p:sp>
    </p:spTree>
    <p:extLst>
      <p:ext uri="{BB962C8B-B14F-4D97-AF65-F5344CB8AC3E}">
        <p14:creationId xmlns:p14="http://schemas.microsoft.com/office/powerpoint/2010/main" val="10812216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zamyatin w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8599" y="3078643"/>
            <a:ext cx="5075791" cy="3587401"/>
          </a:xfrm>
          <a:prstGeom prst="rect">
            <a:avLst/>
          </a:prstGeom>
        </p:spPr>
      </p:pic>
      <p:pic>
        <p:nvPicPr>
          <p:cNvPr id="8" name="Picture 7" descr="we 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94" y="1032228"/>
            <a:ext cx="3441804" cy="5638931"/>
          </a:xfrm>
          <a:prstGeom prst="rect">
            <a:avLst/>
          </a:prstGeom>
        </p:spPr>
      </p:pic>
      <p:pic>
        <p:nvPicPr>
          <p:cNvPr id="9" name="Picture 8" descr="new_jerusalem_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7792" y="282209"/>
            <a:ext cx="5096598" cy="2548299"/>
          </a:xfrm>
          <a:prstGeom prst="rect">
            <a:avLst/>
          </a:prstGeom>
        </p:spPr>
      </p:pic>
      <p:sp>
        <p:nvSpPr>
          <p:cNvPr id="5" name="Title 1"/>
          <p:cNvSpPr>
            <a:spLocks noGrp="1"/>
          </p:cNvSpPr>
          <p:nvPr>
            <p:ph type="title"/>
          </p:nvPr>
        </p:nvSpPr>
        <p:spPr>
          <a:xfrm>
            <a:off x="0" y="192445"/>
            <a:ext cx="7068620" cy="660310"/>
          </a:xfrm>
          <a:solidFill>
            <a:schemeClr val="bg1"/>
          </a:solidFill>
        </p:spPr>
        <p:txBody>
          <a:bodyPr>
            <a:noAutofit/>
          </a:bodyPr>
          <a:lstStyle/>
          <a:p>
            <a:pPr algn="l"/>
            <a:r>
              <a:rPr lang="en-US" sz="3400" b="1" dirty="0" smtClean="0">
                <a:latin typeface="Georgia" charset="0"/>
                <a:ea typeface="Georgia" charset="0"/>
                <a:cs typeface="Georgia" charset="0"/>
              </a:rPr>
              <a:t>  </a:t>
            </a:r>
            <a:r>
              <a:rPr lang="en-US" sz="3400" b="1" smtClean="0">
                <a:latin typeface="Georgia" charset="0"/>
                <a:ea typeface="Georgia" charset="0"/>
                <a:cs typeface="Georgia" charset="0"/>
              </a:rPr>
              <a:t>Yevgeny Zamyatin, </a:t>
            </a:r>
            <a:r>
              <a:rPr lang="en-US" sz="3400" b="1" i="1" smtClean="0">
                <a:latin typeface="Georgia" charset="0"/>
                <a:ea typeface="Georgia" charset="0"/>
                <a:cs typeface="Georgia" charset="0"/>
              </a:rPr>
              <a:t>We </a:t>
            </a:r>
            <a:r>
              <a:rPr lang="en-US" sz="3400" b="1" smtClean="0">
                <a:latin typeface="Georgia" charset="0"/>
                <a:ea typeface="Georgia" charset="0"/>
                <a:cs typeface="Georgia" charset="0"/>
              </a:rPr>
              <a:t>(1924)</a:t>
            </a:r>
            <a:endParaRPr lang="en-US" sz="3400" b="1" dirty="0">
              <a:latin typeface="Georgia" charset="0"/>
              <a:ea typeface="Georgia" charset="0"/>
              <a:cs typeface="Georgia" charset="0"/>
            </a:endParaRPr>
          </a:p>
        </p:txBody>
      </p:sp>
    </p:spTree>
    <p:extLst>
      <p:ext uri="{BB962C8B-B14F-4D97-AF65-F5344CB8AC3E}">
        <p14:creationId xmlns:p14="http://schemas.microsoft.com/office/powerpoint/2010/main" val="37693546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le corbusi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20973"/>
            <a:ext cx="9341403" cy="5254539"/>
          </a:xfrm>
          <a:prstGeom prst="rect">
            <a:avLst/>
          </a:prstGeom>
        </p:spPr>
      </p:pic>
    </p:spTree>
    <p:extLst>
      <p:ext uri="{BB962C8B-B14F-4D97-AF65-F5344CB8AC3E}">
        <p14:creationId xmlns:p14="http://schemas.microsoft.com/office/powerpoint/2010/main" val="2978487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lev-vladimirovich-rudnev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666" y="0"/>
            <a:ext cx="8002334" cy="6858000"/>
          </a:xfrm>
          <a:prstGeom prst="rect">
            <a:avLst/>
          </a:prstGeom>
        </p:spPr>
      </p:pic>
      <p:sp>
        <p:nvSpPr>
          <p:cNvPr id="5" name="TextBox 4"/>
          <p:cNvSpPr txBox="1"/>
          <p:nvPr/>
        </p:nvSpPr>
        <p:spPr>
          <a:xfrm>
            <a:off x="128292" y="6016183"/>
            <a:ext cx="3874413" cy="646331"/>
          </a:xfrm>
          <a:prstGeom prst="rect">
            <a:avLst/>
          </a:prstGeom>
          <a:solidFill>
            <a:schemeClr val="bg1"/>
          </a:solidFill>
        </p:spPr>
        <p:txBody>
          <a:bodyPr wrap="square" rtlCol="0">
            <a:spAutoFit/>
          </a:bodyPr>
          <a:lstStyle/>
          <a:p>
            <a:r>
              <a:rPr lang="en-US" b="1" dirty="0" smtClean="0">
                <a:latin typeface="Georgia"/>
                <a:cs typeface="Georgia"/>
              </a:rPr>
              <a:t>Lev </a:t>
            </a:r>
            <a:r>
              <a:rPr lang="en-US" b="1" dirty="0" err="1" smtClean="0">
                <a:latin typeface="Georgia"/>
                <a:cs typeface="Georgia"/>
              </a:rPr>
              <a:t>Rudnev</a:t>
            </a:r>
            <a:r>
              <a:rPr lang="en-US" b="1" dirty="0">
                <a:latin typeface="Georgia"/>
                <a:cs typeface="Georgia"/>
              </a:rPr>
              <a:t>,</a:t>
            </a:r>
            <a:r>
              <a:rPr lang="en-US" b="1" dirty="0" smtClean="0">
                <a:latin typeface="Georgia"/>
                <a:cs typeface="Georgia"/>
              </a:rPr>
              <a:t> </a:t>
            </a:r>
            <a:r>
              <a:rPr lang="en-US" b="1" i="1" dirty="0" smtClean="0">
                <a:latin typeface="Georgia"/>
                <a:cs typeface="Georgia"/>
              </a:rPr>
              <a:t>City of the Future </a:t>
            </a:r>
            <a:r>
              <a:rPr lang="en-US" b="1" dirty="0" smtClean="0">
                <a:latin typeface="Georgia"/>
                <a:cs typeface="Georgia"/>
              </a:rPr>
              <a:t>(1925)</a:t>
            </a:r>
            <a:endParaRPr lang="en-US" b="1" dirty="0">
              <a:latin typeface="Georgia"/>
              <a:cs typeface="Georgia"/>
            </a:endParaRPr>
          </a:p>
        </p:txBody>
      </p:sp>
      <p:sp>
        <p:nvSpPr>
          <p:cNvPr id="6" name="Title 1"/>
          <p:cNvSpPr>
            <a:spLocks noGrp="1"/>
          </p:cNvSpPr>
          <p:nvPr>
            <p:ph type="title"/>
          </p:nvPr>
        </p:nvSpPr>
        <p:spPr>
          <a:xfrm>
            <a:off x="1" y="192444"/>
            <a:ext cx="4839128" cy="598666"/>
          </a:xfrm>
          <a:solidFill>
            <a:schemeClr val="bg1"/>
          </a:solidFill>
        </p:spPr>
        <p:txBody>
          <a:bodyPr>
            <a:noAutofit/>
          </a:bodyPr>
          <a:lstStyle/>
          <a:p>
            <a:pPr algn="l"/>
            <a:r>
              <a:rPr lang="en-US" sz="3400" b="1" smtClean="0">
                <a:latin typeface="Georgia" charset="0"/>
                <a:ea typeface="Georgia" charset="0"/>
                <a:cs typeface="Georgia" charset="0"/>
              </a:rPr>
              <a:t>  </a:t>
            </a:r>
            <a:r>
              <a:rPr lang="en-US" sz="3200" b="1" smtClean="0">
                <a:latin typeface="Georgia" charset="0"/>
                <a:ea typeface="Georgia" charset="0"/>
                <a:cs typeface="Georgia" charset="0"/>
              </a:rPr>
              <a:t>The city of the future</a:t>
            </a:r>
            <a:endParaRPr lang="en-US" sz="3200" b="1" dirty="0">
              <a:latin typeface="Georgia" charset="0"/>
              <a:ea typeface="Georgia" charset="0"/>
              <a:cs typeface="Georgia" charset="0"/>
            </a:endParaRPr>
          </a:p>
        </p:txBody>
      </p:sp>
    </p:spTree>
    <p:extLst>
      <p:ext uri="{BB962C8B-B14F-4D97-AF65-F5344CB8AC3E}">
        <p14:creationId xmlns:p14="http://schemas.microsoft.com/office/powerpoint/2010/main" val="878817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ump cart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614019" cy="6858000"/>
          </a:xfrm>
          <a:prstGeom prst="rect">
            <a:avLst/>
          </a:prstGeom>
        </p:spPr>
      </p:pic>
    </p:spTree>
    <p:extLst>
      <p:ext uri="{BB962C8B-B14F-4D97-AF65-F5344CB8AC3E}">
        <p14:creationId xmlns:p14="http://schemas.microsoft.com/office/powerpoint/2010/main" val="25949429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20" y="799712"/>
            <a:ext cx="7972746" cy="5727547"/>
          </a:xfrm>
          <a:prstGeom prst="rect">
            <a:avLst/>
          </a:prstGeom>
        </p:spPr>
      </p:pic>
      <p:sp>
        <p:nvSpPr>
          <p:cNvPr id="6" name="Title 1"/>
          <p:cNvSpPr>
            <a:spLocks noGrp="1"/>
          </p:cNvSpPr>
          <p:nvPr>
            <p:ph type="title"/>
          </p:nvPr>
        </p:nvSpPr>
        <p:spPr>
          <a:xfrm>
            <a:off x="0" y="192444"/>
            <a:ext cx="7222733" cy="1143196"/>
          </a:xfrm>
          <a:solidFill>
            <a:schemeClr val="bg1"/>
          </a:solidFill>
        </p:spPr>
        <p:txBody>
          <a:bodyPr>
            <a:noAutofit/>
          </a:bodyPr>
          <a:lstStyle/>
          <a:p>
            <a:pPr algn="l"/>
            <a:r>
              <a:rPr lang="en-US" sz="3400" b="1" dirty="0" smtClean="0">
                <a:latin typeface="Georgia" charset="0"/>
                <a:ea typeface="Georgia" charset="0"/>
                <a:cs typeface="Georgia" charset="0"/>
              </a:rPr>
              <a:t>  </a:t>
            </a:r>
            <a:r>
              <a:rPr lang="en-US" sz="3200" b="1" dirty="0" smtClean="0">
                <a:latin typeface="Georgia" charset="0"/>
                <a:ea typeface="Georgia" charset="0"/>
                <a:cs typeface="Georgia" charset="0"/>
              </a:rPr>
              <a:t>Valery </a:t>
            </a:r>
            <a:r>
              <a:rPr lang="en-US" sz="3200" b="1" dirty="0" err="1" smtClean="0">
                <a:latin typeface="Georgia" charset="0"/>
                <a:ea typeface="Georgia" charset="0"/>
                <a:cs typeface="Georgia" charset="0"/>
              </a:rPr>
              <a:t>Bryusov</a:t>
            </a:r>
            <a:r>
              <a:rPr lang="en-US" sz="3200" b="1" dirty="0" smtClean="0">
                <a:latin typeface="Georgia" charset="0"/>
                <a:ea typeface="Georgia" charset="0"/>
                <a:cs typeface="Georgia" charset="0"/>
              </a:rPr>
              <a:t>, </a:t>
            </a:r>
            <a:r>
              <a:rPr lang="en-US" sz="3200" b="1" i="1" dirty="0" smtClean="0">
                <a:latin typeface="Georgia" charset="0"/>
                <a:ea typeface="Georgia" charset="0"/>
                <a:cs typeface="Georgia" charset="0"/>
              </a:rPr>
              <a:t>The </a:t>
            </a:r>
            <a:r>
              <a:rPr lang="en-US" sz="3200" b="1" i="1" dirty="0">
                <a:latin typeface="Georgia" charset="0"/>
                <a:ea typeface="Georgia" charset="0"/>
                <a:cs typeface="Georgia" charset="0"/>
              </a:rPr>
              <a:t>Republic of </a:t>
            </a:r>
            <a:r>
              <a:rPr lang="en-US" sz="3200" b="1" i="1" dirty="0" smtClean="0">
                <a:latin typeface="Georgia" charset="0"/>
                <a:ea typeface="Georgia" charset="0"/>
                <a:cs typeface="Georgia" charset="0"/>
              </a:rPr>
              <a:t> </a:t>
            </a:r>
            <a:br>
              <a:rPr lang="en-US" sz="3200" b="1" i="1" dirty="0" smtClean="0">
                <a:latin typeface="Georgia" charset="0"/>
                <a:ea typeface="Georgia" charset="0"/>
                <a:cs typeface="Georgia" charset="0"/>
              </a:rPr>
            </a:br>
            <a:r>
              <a:rPr lang="en-US" sz="3200" b="1" i="1" dirty="0">
                <a:latin typeface="Georgia" charset="0"/>
                <a:ea typeface="Georgia" charset="0"/>
                <a:cs typeface="Georgia" charset="0"/>
              </a:rPr>
              <a:t> </a:t>
            </a:r>
            <a:r>
              <a:rPr lang="en-US" sz="3200" b="1" i="1" dirty="0" smtClean="0">
                <a:latin typeface="Georgia" charset="0"/>
                <a:ea typeface="Georgia" charset="0"/>
                <a:cs typeface="Georgia" charset="0"/>
              </a:rPr>
              <a:t> the </a:t>
            </a:r>
            <a:r>
              <a:rPr lang="en-US" sz="3200" b="1" i="1" dirty="0">
                <a:latin typeface="Georgia" charset="0"/>
                <a:ea typeface="Georgia" charset="0"/>
                <a:cs typeface="Georgia" charset="0"/>
              </a:rPr>
              <a:t>Southern </a:t>
            </a:r>
            <a:r>
              <a:rPr lang="en-US" sz="3200" b="1" i="1" dirty="0" smtClean="0">
                <a:latin typeface="Georgia" charset="0"/>
                <a:ea typeface="Georgia" charset="0"/>
                <a:cs typeface="Georgia" charset="0"/>
              </a:rPr>
              <a:t>Cross </a:t>
            </a:r>
            <a:r>
              <a:rPr lang="en-US" sz="3200" b="1" dirty="0" smtClean="0">
                <a:latin typeface="Georgia" charset="0"/>
                <a:ea typeface="Georgia" charset="0"/>
                <a:cs typeface="Georgia" charset="0"/>
              </a:rPr>
              <a:t>(1907)</a:t>
            </a:r>
            <a:endParaRPr lang="en-US" sz="3200" b="1" dirty="0">
              <a:latin typeface="Georgia" charset="0"/>
              <a:ea typeface="Georgia" charset="0"/>
              <a:cs typeface="Georgia" charset="0"/>
            </a:endParaRPr>
          </a:p>
        </p:txBody>
      </p:sp>
      <p:sp>
        <p:nvSpPr>
          <p:cNvPr id="7" name="TextBox 6"/>
          <p:cNvSpPr txBox="1"/>
          <p:nvPr/>
        </p:nvSpPr>
        <p:spPr>
          <a:xfrm>
            <a:off x="6215864" y="6373370"/>
            <a:ext cx="2784297" cy="307777"/>
          </a:xfrm>
          <a:prstGeom prst="rect">
            <a:avLst/>
          </a:prstGeom>
          <a:solidFill>
            <a:schemeClr val="bg1"/>
          </a:solidFill>
        </p:spPr>
        <p:txBody>
          <a:bodyPr wrap="square" rtlCol="0">
            <a:spAutoFit/>
          </a:bodyPr>
          <a:lstStyle/>
          <a:p>
            <a:pPr algn="r"/>
            <a:r>
              <a:rPr lang="en-US" sz="1400" smtClean="0">
                <a:latin typeface="Georgia"/>
                <a:cs typeface="Georgia"/>
              </a:rPr>
              <a:t>Bryusov</a:t>
            </a:r>
            <a:r>
              <a:rPr lang="en-US" sz="1400" dirty="0" smtClean="0">
                <a:latin typeface="Georgia"/>
                <a:cs typeface="Georgia"/>
              </a:rPr>
              <a:t> under the table, c. 1900</a:t>
            </a:r>
            <a:endParaRPr lang="en-US" sz="1400" dirty="0">
              <a:latin typeface="Georgia"/>
              <a:cs typeface="Georgia"/>
            </a:endParaRPr>
          </a:p>
        </p:txBody>
      </p:sp>
    </p:spTree>
    <p:extLst>
      <p:ext uri="{BB962C8B-B14F-4D97-AF65-F5344CB8AC3E}">
        <p14:creationId xmlns:p14="http://schemas.microsoft.com/office/powerpoint/2010/main" val="464896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ottled bab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629" y="164755"/>
            <a:ext cx="7458655" cy="6540667"/>
          </a:xfrm>
          <a:prstGeom prst="rect">
            <a:avLst/>
          </a:prstGeom>
        </p:spPr>
      </p:pic>
      <p:sp>
        <p:nvSpPr>
          <p:cNvPr id="3" name="Title 1"/>
          <p:cNvSpPr>
            <a:spLocks noGrp="1"/>
          </p:cNvSpPr>
          <p:nvPr>
            <p:ph type="title"/>
          </p:nvPr>
        </p:nvSpPr>
        <p:spPr>
          <a:xfrm>
            <a:off x="0" y="367104"/>
            <a:ext cx="5291190" cy="1081552"/>
          </a:xfrm>
          <a:solidFill>
            <a:schemeClr val="bg1"/>
          </a:solidFill>
        </p:spPr>
        <p:txBody>
          <a:bodyPr>
            <a:noAutofit/>
          </a:bodyPr>
          <a:lstStyle/>
          <a:p>
            <a:pPr algn="l"/>
            <a:r>
              <a:rPr lang="en-US" sz="3400" b="1" dirty="0" smtClean="0">
                <a:latin typeface="Georgia" charset="0"/>
                <a:ea typeface="Georgia" charset="0"/>
                <a:cs typeface="Georgia" charset="0"/>
              </a:rPr>
              <a:t>  </a:t>
            </a:r>
            <a:r>
              <a:rPr lang="en-US" sz="3000" b="1" dirty="0" smtClean="0">
                <a:latin typeface="Georgia" charset="0"/>
                <a:ea typeface="Georgia" charset="0"/>
                <a:cs typeface="Georgia" charset="0"/>
              </a:rPr>
              <a:t>Aldous Huxley, </a:t>
            </a:r>
            <a:br>
              <a:rPr lang="en-US" sz="3000" b="1" dirty="0" smtClean="0">
                <a:latin typeface="Georgia" charset="0"/>
                <a:ea typeface="Georgia" charset="0"/>
                <a:cs typeface="Georgia" charset="0"/>
              </a:rPr>
            </a:br>
            <a:r>
              <a:rPr lang="en-US" sz="3000" b="1" dirty="0">
                <a:latin typeface="Georgia" charset="0"/>
                <a:ea typeface="Georgia" charset="0"/>
                <a:cs typeface="Georgia" charset="0"/>
              </a:rPr>
              <a:t> </a:t>
            </a:r>
            <a:r>
              <a:rPr lang="en-US" sz="3000" b="1" dirty="0" smtClean="0">
                <a:latin typeface="Georgia" charset="0"/>
                <a:ea typeface="Georgia" charset="0"/>
                <a:cs typeface="Georgia" charset="0"/>
              </a:rPr>
              <a:t> </a:t>
            </a:r>
            <a:r>
              <a:rPr lang="en-US" sz="3000" b="1" i="1" dirty="0" smtClean="0">
                <a:latin typeface="Georgia" charset="0"/>
                <a:ea typeface="Georgia" charset="0"/>
                <a:cs typeface="Georgia" charset="0"/>
              </a:rPr>
              <a:t>Brave New World </a:t>
            </a:r>
            <a:r>
              <a:rPr lang="en-US" sz="3000" b="1" dirty="0" smtClean="0">
                <a:latin typeface="Georgia" charset="0"/>
                <a:ea typeface="Georgia" charset="0"/>
                <a:cs typeface="Georgia" charset="0"/>
              </a:rPr>
              <a:t>(1932)</a:t>
            </a:r>
            <a:endParaRPr lang="en-US" sz="3000" b="1" dirty="0">
              <a:latin typeface="Georgia" charset="0"/>
              <a:ea typeface="Georgia" charset="0"/>
              <a:cs typeface="Georgia" charset="0"/>
            </a:endParaRPr>
          </a:p>
        </p:txBody>
      </p:sp>
    </p:spTree>
    <p:extLst>
      <p:ext uri="{BB962C8B-B14F-4D97-AF65-F5344CB8AC3E}">
        <p14:creationId xmlns:p14="http://schemas.microsoft.com/office/powerpoint/2010/main" val="13527688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haracter_John_BraveNewWor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715" y="201448"/>
            <a:ext cx="3952738" cy="6451309"/>
          </a:xfrm>
          <a:prstGeom prst="rect">
            <a:avLst/>
          </a:prstGeom>
        </p:spPr>
      </p:pic>
      <p:pic>
        <p:nvPicPr>
          <p:cNvPr id="6" name="Picture 5" descr="Symbols_Soma_BraveNewWorl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33" y="346347"/>
            <a:ext cx="4453903" cy="6306410"/>
          </a:xfrm>
          <a:prstGeom prst="rect">
            <a:avLst/>
          </a:prstGeom>
        </p:spPr>
      </p:pic>
    </p:spTree>
    <p:extLst>
      <p:ext uri="{BB962C8B-B14F-4D97-AF65-F5344CB8AC3E}">
        <p14:creationId xmlns:p14="http://schemas.microsoft.com/office/powerpoint/2010/main" val="162116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we have been warn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35" y="1226258"/>
            <a:ext cx="2470598" cy="3489545"/>
          </a:xfrm>
          <a:prstGeom prst="rect">
            <a:avLst/>
          </a:prstGeom>
        </p:spPr>
      </p:pic>
      <p:pic>
        <p:nvPicPr>
          <p:cNvPr id="5" name="Picture 4" descr="in the second yea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266" y="1226258"/>
            <a:ext cx="2379134" cy="3591145"/>
          </a:xfrm>
          <a:prstGeom prst="rect">
            <a:avLst/>
          </a:prstGeom>
        </p:spPr>
      </p:pic>
      <p:pic>
        <p:nvPicPr>
          <p:cNvPr id="6" name="Picture 5" descr="swastika nigh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1846" y="1226259"/>
            <a:ext cx="2515916" cy="3591144"/>
          </a:xfrm>
          <a:prstGeom prst="rect">
            <a:avLst/>
          </a:prstGeom>
        </p:spPr>
      </p:pic>
      <p:sp>
        <p:nvSpPr>
          <p:cNvPr id="7" name="TextBox 6"/>
          <p:cNvSpPr txBox="1"/>
          <p:nvPr/>
        </p:nvSpPr>
        <p:spPr>
          <a:xfrm>
            <a:off x="624165" y="5164827"/>
            <a:ext cx="2170538" cy="1200329"/>
          </a:xfrm>
          <a:prstGeom prst="rect">
            <a:avLst/>
          </a:prstGeom>
          <a:solidFill>
            <a:schemeClr val="bg1"/>
          </a:solidFill>
        </p:spPr>
        <p:txBody>
          <a:bodyPr wrap="square" rtlCol="0">
            <a:spAutoFit/>
          </a:bodyPr>
          <a:lstStyle/>
          <a:p>
            <a:pPr algn="ctr"/>
            <a:r>
              <a:rPr lang="en-US" b="1" dirty="0" smtClean="0">
                <a:latin typeface="Georgia" charset="0"/>
                <a:ea typeface="Georgia" charset="0"/>
                <a:cs typeface="Georgia" charset="0"/>
              </a:rPr>
              <a:t>Naomi </a:t>
            </a:r>
            <a:r>
              <a:rPr lang="en-US" b="1" dirty="0" err="1" smtClean="0">
                <a:latin typeface="Georgia" charset="0"/>
                <a:ea typeface="Georgia" charset="0"/>
                <a:cs typeface="Georgia" charset="0"/>
              </a:rPr>
              <a:t>Mitchison</a:t>
            </a:r>
            <a:r>
              <a:rPr lang="en-US" b="1" dirty="0" smtClean="0">
                <a:latin typeface="Georgia" charset="0"/>
                <a:ea typeface="Georgia" charset="0"/>
                <a:cs typeface="Georgia" charset="0"/>
              </a:rPr>
              <a:t>,</a:t>
            </a:r>
          </a:p>
          <a:p>
            <a:pPr algn="ctr"/>
            <a:r>
              <a:rPr lang="en-US" b="1" i="1" dirty="0" smtClean="0">
                <a:latin typeface="Georgia" charset="0"/>
                <a:ea typeface="Georgia" charset="0"/>
                <a:cs typeface="Georgia" charset="0"/>
              </a:rPr>
              <a:t>We Have Been Warned </a:t>
            </a:r>
            <a:r>
              <a:rPr lang="en-US" b="1" dirty="0" smtClean="0">
                <a:latin typeface="Georgia" charset="0"/>
                <a:ea typeface="Georgia" charset="0"/>
                <a:cs typeface="Georgia" charset="0"/>
              </a:rPr>
              <a:t>(1935)</a:t>
            </a:r>
            <a:endParaRPr lang="en-US" b="1" dirty="0">
              <a:latin typeface="Georgia" charset="0"/>
              <a:ea typeface="Georgia" charset="0"/>
              <a:cs typeface="Georgia" charset="0"/>
            </a:endParaRPr>
          </a:p>
        </p:txBody>
      </p:sp>
      <p:sp>
        <p:nvSpPr>
          <p:cNvPr id="8" name="TextBox 7"/>
          <p:cNvSpPr txBox="1"/>
          <p:nvPr/>
        </p:nvSpPr>
        <p:spPr>
          <a:xfrm>
            <a:off x="3361266" y="5164826"/>
            <a:ext cx="2170538" cy="1200329"/>
          </a:xfrm>
          <a:prstGeom prst="rect">
            <a:avLst/>
          </a:prstGeom>
          <a:solidFill>
            <a:schemeClr val="bg1"/>
          </a:solidFill>
        </p:spPr>
        <p:txBody>
          <a:bodyPr wrap="square" rtlCol="0">
            <a:spAutoFit/>
          </a:bodyPr>
          <a:lstStyle/>
          <a:p>
            <a:pPr algn="ctr"/>
            <a:r>
              <a:rPr lang="en-US" b="1" dirty="0" smtClean="0">
                <a:latin typeface="Georgia" charset="0"/>
                <a:ea typeface="Georgia" charset="0"/>
                <a:cs typeface="Georgia" charset="0"/>
              </a:rPr>
              <a:t>Storm Jameson,</a:t>
            </a:r>
          </a:p>
          <a:p>
            <a:pPr algn="ctr"/>
            <a:r>
              <a:rPr lang="en-US" b="1" i="1" dirty="0" smtClean="0">
                <a:latin typeface="Georgia" charset="0"/>
                <a:ea typeface="Georgia" charset="0"/>
                <a:cs typeface="Georgia" charset="0"/>
              </a:rPr>
              <a:t>In the Second Year</a:t>
            </a:r>
          </a:p>
          <a:p>
            <a:pPr algn="ctr"/>
            <a:r>
              <a:rPr lang="en-US" b="1" i="1" dirty="0" smtClean="0">
                <a:latin typeface="Georgia" charset="0"/>
                <a:ea typeface="Georgia" charset="0"/>
                <a:cs typeface="Georgia" charset="0"/>
              </a:rPr>
              <a:t> </a:t>
            </a:r>
            <a:r>
              <a:rPr lang="en-US" b="1" dirty="0" smtClean="0">
                <a:latin typeface="Georgia" charset="0"/>
                <a:ea typeface="Georgia" charset="0"/>
                <a:cs typeface="Georgia" charset="0"/>
              </a:rPr>
              <a:t>(1936)</a:t>
            </a:r>
            <a:endParaRPr lang="en-US" b="1" dirty="0">
              <a:latin typeface="Georgia" charset="0"/>
              <a:ea typeface="Georgia" charset="0"/>
              <a:cs typeface="Georgia" charset="0"/>
            </a:endParaRPr>
          </a:p>
        </p:txBody>
      </p:sp>
      <p:sp>
        <p:nvSpPr>
          <p:cNvPr id="9" name="TextBox 8"/>
          <p:cNvSpPr txBox="1"/>
          <p:nvPr/>
        </p:nvSpPr>
        <p:spPr>
          <a:xfrm>
            <a:off x="6304535" y="5164825"/>
            <a:ext cx="2170538" cy="1200329"/>
          </a:xfrm>
          <a:prstGeom prst="rect">
            <a:avLst/>
          </a:prstGeom>
          <a:solidFill>
            <a:schemeClr val="bg1"/>
          </a:solidFill>
        </p:spPr>
        <p:txBody>
          <a:bodyPr wrap="square" rtlCol="0">
            <a:spAutoFit/>
          </a:bodyPr>
          <a:lstStyle/>
          <a:p>
            <a:pPr algn="ctr"/>
            <a:r>
              <a:rPr lang="en-US" b="1" dirty="0" smtClean="0">
                <a:latin typeface="Georgia" charset="0"/>
                <a:ea typeface="Georgia" charset="0"/>
                <a:cs typeface="Georgia" charset="0"/>
              </a:rPr>
              <a:t>Katharine </a:t>
            </a:r>
            <a:r>
              <a:rPr lang="en-US" b="1" dirty="0" err="1" smtClean="0">
                <a:latin typeface="Georgia" charset="0"/>
                <a:ea typeface="Georgia" charset="0"/>
                <a:cs typeface="Georgia" charset="0"/>
              </a:rPr>
              <a:t>Burdekin</a:t>
            </a:r>
            <a:r>
              <a:rPr lang="en-US" b="1" dirty="0" smtClean="0">
                <a:latin typeface="Georgia" charset="0"/>
                <a:ea typeface="Georgia" charset="0"/>
                <a:cs typeface="Georgia" charset="0"/>
              </a:rPr>
              <a:t>,</a:t>
            </a:r>
          </a:p>
          <a:p>
            <a:pPr algn="ctr"/>
            <a:r>
              <a:rPr lang="en-US" b="1" i="1" dirty="0" smtClean="0">
                <a:latin typeface="Georgia" charset="0"/>
                <a:ea typeface="Georgia" charset="0"/>
                <a:cs typeface="Georgia" charset="0"/>
              </a:rPr>
              <a:t>Swastika Night </a:t>
            </a:r>
            <a:r>
              <a:rPr lang="en-US" b="1" dirty="0" smtClean="0">
                <a:latin typeface="Georgia" charset="0"/>
                <a:ea typeface="Georgia" charset="0"/>
                <a:cs typeface="Georgia" charset="0"/>
              </a:rPr>
              <a:t>(1937)</a:t>
            </a:r>
            <a:endParaRPr lang="en-US" b="1" dirty="0">
              <a:latin typeface="Georgia" charset="0"/>
              <a:ea typeface="Georgia" charset="0"/>
              <a:cs typeface="Georgia" charset="0"/>
            </a:endParaRPr>
          </a:p>
        </p:txBody>
      </p:sp>
      <p:sp>
        <p:nvSpPr>
          <p:cNvPr id="10" name="Title 1"/>
          <p:cNvSpPr>
            <a:spLocks noGrp="1"/>
          </p:cNvSpPr>
          <p:nvPr>
            <p:ph type="title"/>
          </p:nvPr>
        </p:nvSpPr>
        <p:spPr>
          <a:xfrm>
            <a:off x="0" y="214288"/>
            <a:ext cx="6688476" cy="664550"/>
          </a:xfrm>
          <a:solidFill>
            <a:schemeClr val="bg1"/>
          </a:solidFill>
        </p:spPr>
        <p:txBody>
          <a:bodyPr>
            <a:noAutofit/>
          </a:bodyPr>
          <a:lstStyle/>
          <a:p>
            <a:pPr algn="l"/>
            <a:r>
              <a:rPr lang="en-US" sz="3400" b="1" smtClean="0">
                <a:latin typeface="Georgia" charset="0"/>
                <a:ea typeface="Georgia" charset="0"/>
                <a:cs typeface="Georgia" charset="0"/>
              </a:rPr>
              <a:t>  </a:t>
            </a:r>
            <a:r>
              <a:rPr lang="en-US" sz="3000" b="1" smtClean="0">
                <a:latin typeface="Georgia" charset="0"/>
                <a:ea typeface="Georgia" charset="0"/>
                <a:cs typeface="Georgia" charset="0"/>
              </a:rPr>
              <a:t>Feminist anti-fascist dystopias</a:t>
            </a:r>
            <a:endParaRPr lang="en-US" sz="3000" b="1" dirty="0">
              <a:latin typeface="Georgia" charset="0"/>
              <a:ea typeface="Georgia" charset="0"/>
              <a:cs typeface="Georgia" charset="0"/>
            </a:endParaRPr>
          </a:p>
        </p:txBody>
      </p:sp>
    </p:spTree>
    <p:extLst>
      <p:ext uri="{BB962C8B-B14F-4D97-AF65-F5344CB8AC3E}">
        <p14:creationId xmlns:p14="http://schemas.microsoft.com/office/powerpoint/2010/main" val="1903672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3267"/>
            <a:ext cx="7623425" cy="1050728"/>
          </a:xfrm>
          <a:solidFill>
            <a:schemeClr val="bg1"/>
          </a:solidFill>
        </p:spPr>
        <p:txBody>
          <a:bodyPr>
            <a:normAutofit fontScale="90000"/>
          </a:bodyPr>
          <a:lstStyle/>
          <a:p>
            <a:pPr algn="l"/>
            <a:r>
              <a:rPr lang="en-US" sz="3400" b="1" dirty="0" smtClean="0">
                <a:latin typeface="Georgia" charset="0"/>
                <a:ea typeface="Georgia" charset="0"/>
                <a:cs typeface="Georgia" charset="0"/>
              </a:rPr>
              <a:t>  </a:t>
            </a:r>
            <a:r>
              <a:rPr lang="en-US" sz="3300" b="1" dirty="0" smtClean="0">
                <a:latin typeface="Georgia" charset="0"/>
                <a:ea typeface="Georgia" charset="0"/>
                <a:cs typeface="Georgia" charset="0"/>
              </a:rPr>
              <a:t>Katherine Burdekin (Murray </a:t>
            </a:r>
            <a:br>
              <a:rPr lang="en-US" sz="3300" b="1" dirty="0" smtClean="0">
                <a:latin typeface="Georgia" charset="0"/>
                <a:ea typeface="Georgia" charset="0"/>
                <a:cs typeface="Georgia" charset="0"/>
              </a:rPr>
            </a:br>
            <a:r>
              <a:rPr lang="en-US" sz="3300" b="1" dirty="0">
                <a:latin typeface="Georgia" charset="0"/>
                <a:ea typeface="Georgia" charset="0"/>
                <a:cs typeface="Georgia" charset="0"/>
              </a:rPr>
              <a:t> </a:t>
            </a:r>
            <a:r>
              <a:rPr lang="en-US" sz="3300" b="1" dirty="0" smtClean="0">
                <a:latin typeface="Georgia" charset="0"/>
                <a:ea typeface="Georgia" charset="0"/>
                <a:cs typeface="Georgia" charset="0"/>
              </a:rPr>
              <a:t> </a:t>
            </a:r>
            <a:r>
              <a:rPr lang="en-US" sz="3300" b="1" dirty="0" smtClean="0">
                <a:latin typeface="Georgia" charset="0"/>
                <a:ea typeface="Georgia" charset="0"/>
                <a:cs typeface="Georgia" charset="0"/>
              </a:rPr>
              <a:t>Constantine), </a:t>
            </a:r>
            <a:r>
              <a:rPr lang="en-US" sz="3300" b="1" i="1" dirty="0" smtClean="0">
                <a:latin typeface="Georgia" charset="0"/>
                <a:ea typeface="Georgia" charset="0"/>
                <a:cs typeface="Georgia" charset="0"/>
              </a:rPr>
              <a:t>Swastika Night </a:t>
            </a:r>
            <a:r>
              <a:rPr lang="en-US" sz="3300" b="1" dirty="0" smtClean="0">
                <a:latin typeface="Georgia" charset="0"/>
                <a:ea typeface="Georgia" charset="0"/>
                <a:cs typeface="Georgia" charset="0"/>
              </a:rPr>
              <a:t>(1937)</a:t>
            </a:r>
            <a:endParaRPr lang="en-US" sz="3300" b="1" dirty="0">
              <a:latin typeface="Georgia" charset="0"/>
              <a:ea typeface="Georgia" charset="0"/>
              <a:cs typeface="Georgia"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9269"/>
            <a:ext cx="9144000" cy="5143500"/>
          </a:xfrm>
          <a:prstGeom prst="rect">
            <a:avLst/>
          </a:prstGeom>
        </p:spPr>
      </p:pic>
    </p:spTree>
    <p:extLst>
      <p:ext uri="{BB962C8B-B14F-4D97-AF65-F5344CB8AC3E}">
        <p14:creationId xmlns:p14="http://schemas.microsoft.com/office/powerpoint/2010/main" val="3318569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223267"/>
            <a:ext cx="8671389" cy="1102099"/>
          </a:xfrm>
          <a:solidFill>
            <a:schemeClr val="bg1"/>
          </a:solidFill>
        </p:spPr>
        <p:txBody>
          <a:bodyPr>
            <a:normAutofit fontScale="90000"/>
          </a:bodyPr>
          <a:lstStyle/>
          <a:p>
            <a:pPr algn="l"/>
            <a:r>
              <a:rPr lang="en-US" sz="3400" b="1" dirty="0" smtClean="0">
                <a:latin typeface="Georgia" charset="0"/>
                <a:ea typeface="Georgia" charset="0"/>
                <a:cs typeface="Georgia" charset="0"/>
              </a:rPr>
              <a:t>  </a:t>
            </a:r>
            <a:r>
              <a:rPr lang="en-US" sz="3300" b="1" dirty="0" smtClean="0">
                <a:latin typeface="Georgia" charset="0"/>
                <a:ea typeface="Georgia" charset="0"/>
                <a:cs typeface="Georgia" charset="0"/>
              </a:rPr>
              <a:t>Dystopias: </a:t>
            </a:r>
            <a:r>
              <a:rPr lang="en-US" sz="3300" b="1" smtClean="0">
                <a:latin typeface="Georgia" charset="0"/>
                <a:ea typeface="Georgia" charset="0"/>
                <a:cs typeface="Georgia" charset="0"/>
              </a:rPr>
              <a:t/>
            </a:r>
            <a:br>
              <a:rPr lang="en-US" sz="3300" b="1" smtClean="0">
                <a:latin typeface="Georgia" charset="0"/>
                <a:ea typeface="Georgia" charset="0"/>
                <a:cs typeface="Georgia" charset="0"/>
              </a:rPr>
            </a:br>
            <a:r>
              <a:rPr lang="en-US" sz="3300" b="1" smtClean="0">
                <a:latin typeface="Georgia" charset="0"/>
                <a:ea typeface="Georgia" charset="0"/>
                <a:cs typeface="Georgia" charset="0"/>
              </a:rPr>
              <a:t>  </a:t>
            </a:r>
            <a:r>
              <a:rPr lang="en-US" sz="3300" b="1" smtClean="0">
                <a:latin typeface="Georgia" charset="0"/>
                <a:ea typeface="Georgia" charset="0"/>
                <a:cs typeface="Georgia" charset="0"/>
              </a:rPr>
              <a:t>formal complexity and narrative structure</a:t>
            </a:r>
            <a:endParaRPr lang="en-US" sz="3300" b="1" dirty="0">
              <a:latin typeface="Georgia" charset="0"/>
              <a:ea typeface="Georgia" charset="0"/>
              <a:cs typeface="Georgia"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24" y="2208944"/>
            <a:ext cx="2881977" cy="35188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09" y="2054831"/>
            <a:ext cx="5476126" cy="4045426"/>
          </a:xfrm>
          <a:prstGeom prst="rect">
            <a:avLst/>
          </a:prstGeom>
        </p:spPr>
      </p:pic>
    </p:spTree>
    <p:extLst>
      <p:ext uri="{BB962C8B-B14F-4D97-AF65-F5344CB8AC3E}">
        <p14:creationId xmlns:p14="http://schemas.microsoft.com/office/powerpoint/2010/main" val="21333830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struction-manu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9" y="1"/>
            <a:ext cx="9158199" cy="6858000"/>
          </a:xfrm>
          <a:prstGeom prst="rect">
            <a:avLst/>
          </a:prstGeom>
        </p:spPr>
      </p:pic>
    </p:spTree>
    <p:extLst>
      <p:ext uri="{BB962C8B-B14F-4D97-AF65-F5344CB8AC3E}">
        <p14:creationId xmlns:p14="http://schemas.microsoft.com/office/powerpoint/2010/main" val="19779622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trongman c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5317"/>
            <a:ext cx="9144000" cy="5143500"/>
          </a:xfrm>
          <a:prstGeom prst="rect">
            <a:avLst/>
          </a:prstGeom>
        </p:spPr>
      </p:pic>
    </p:spTree>
    <p:extLst>
      <p:ext uri="{BB962C8B-B14F-4D97-AF65-F5344CB8AC3E}">
        <p14:creationId xmlns:p14="http://schemas.microsoft.com/office/powerpoint/2010/main" val="984394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ut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953" y="1261107"/>
            <a:ext cx="4536189" cy="4536189"/>
          </a:xfrm>
          <a:prstGeom prst="rect">
            <a:avLst/>
          </a:prstGeom>
        </p:spPr>
      </p:pic>
      <p:pic>
        <p:nvPicPr>
          <p:cNvPr id="5" name="Picture 4" descr="putin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497" y="718350"/>
            <a:ext cx="3864864" cy="5797296"/>
          </a:xfrm>
          <a:prstGeom prst="rect">
            <a:avLst/>
          </a:prstGeom>
        </p:spPr>
      </p:pic>
    </p:spTree>
    <p:extLst>
      <p:ext uri="{BB962C8B-B14F-4D97-AF65-F5344CB8AC3E}">
        <p14:creationId xmlns:p14="http://schemas.microsoft.com/office/powerpoint/2010/main" val="28669798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onwa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6317" y="3150121"/>
            <a:ext cx="5487683" cy="3938778"/>
          </a:xfrm>
          <a:prstGeom prst="rect">
            <a:avLst/>
          </a:prstGeom>
        </p:spPr>
      </p:pic>
      <p:pic>
        <p:nvPicPr>
          <p:cNvPr id="6" name="Picture 5" descr="spice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84" y="92199"/>
            <a:ext cx="5075516" cy="3833072"/>
          </a:xfrm>
          <a:prstGeom prst="rect">
            <a:avLst/>
          </a:prstGeom>
        </p:spPr>
      </p:pic>
    </p:spTree>
    <p:extLst>
      <p:ext uri="{BB962C8B-B14F-4D97-AF65-F5344CB8AC3E}">
        <p14:creationId xmlns:p14="http://schemas.microsoft.com/office/powerpoint/2010/main" val="1704032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 in high cast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18603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andmaid's ta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3" y="909040"/>
            <a:ext cx="9352474" cy="5256660"/>
          </a:xfrm>
          <a:prstGeom prst="rect">
            <a:avLst/>
          </a:prstGeom>
        </p:spPr>
      </p:pic>
    </p:spTree>
    <p:extLst>
      <p:ext uri="{BB962C8B-B14F-4D97-AF65-F5344CB8AC3E}">
        <p14:creationId xmlns:p14="http://schemas.microsoft.com/office/powerpoint/2010/main" val="1714036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ctivis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658"/>
            <a:ext cx="9144000" cy="5982891"/>
          </a:xfrm>
          <a:prstGeom prst="rect">
            <a:avLst/>
          </a:prstGeom>
        </p:spPr>
      </p:pic>
    </p:spTree>
    <p:extLst>
      <p:ext uri="{BB962C8B-B14F-4D97-AF65-F5344CB8AC3E}">
        <p14:creationId xmlns:p14="http://schemas.microsoft.com/office/powerpoint/2010/main" val="8429256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topia-ilustrada-arthur-radebau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200974"/>
          </a:xfrm>
          <a:prstGeom prst="rect">
            <a:avLst/>
          </a:prstGeom>
        </p:spPr>
      </p:pic>
      <p:sp>
        <p:nvSpPr>
          <p:cNvPr id="5" name="TextBox 4"/>
          <p:cNvSpPr txBox="1"/>
          <p:nvPr/>
        </p:nvSpPr>
        <p:spPr>
          <a:xfrm>
            <a:off x="344184" y="4335694"/>
            <a:ext cx="8455632" cy="2585323"/>
          </a:xfrm>
          <a:prstGeom prst="rect">
            <a:avLst/>
          </a:prstGeom>
          <a:noFill/>
        </p:spPr>
        <p:txBody>
          <a:bodyPr wrap="square" rtlCol="0">
            <a:spAutoFit/>
          </a:bodyPr>
          <a:lstStyle/>
          <a:p>
            <a:r>
              <a:rPr lang="en-GB" sz="1600" dirty="0">
                <a:latin typeface="Georgia" charset="0"/>
                <a:ea typeface="Georgia" charset="0"/>
                <a:cs typeface="Georgia" charset="0"/>
              </a:rPr>
              <a:t>the</a:t>
            </a:r>
            <a:r>
              <a:rPr lang="en-GB" sz="1600" b="1" dirty="0">
                <a:latin typeface="Georgia" charset="0"/>
                <a:ea typeface="Georgia" charset="0"/>
                <a:cs typeface="Georgia" charset="0"/>
              </a:rPr>
              <a:t> era of </a:t>
            </a:r>
            <a:r>
              <a:rPr lang="en-GB" sz="1600" b="1" dirty="0" smtClean="0">
                <a:latin typeface="Georgia" charset="0"/>
                <a:ea typeface="Georgia" charset="0"/>
                <a:cs typeface="Georgia" charset="0"/>
              </a:rPr>
              <a:t>techno-modernity</a:t>
            </a:r>
            <a:r>
              <a:rPr lang="en-GB" sz="1600" dirty="0" smtClean="0">
                <a:latin typeface="Georgia" charset="0"/>
                <a:ea typeface="Georgia" charset="0"/>
                <a:cs typeface="Georgia" charset="0"/>
              </a:rPr>
              <a:t> inspires </a:t>
            </a:r>
            <a:r>
              <a:rPr lang="en-GB" sz="1600" dirty="0">
                <a:latin typeface="Georgia" charset="0"/>
                <a:ea typeface="Georgia" charset="0"/>
                <a:cs typeface="Georgia" charset="0"/>
              </a:rPr>
              <a:t>a double-sided speculative response among writers: </a:t>
            </a:r>
          </a:p>
          <a:p>
            <a:r>
              <a:rPr lang="en-GB" sz="1600" dirty="0">
                <a:latin typeface="Georgia" charset="0"/>
                <a:ea typeface="Georgia" charset="0"/>
                <a:cs typeface="Georgia" charset="0"/>
              </a:rPr>
              <a:t> </a:t>
            </a:r>
          </a:p>
          <a:p>
            <a:pPr marL="342900" lvl="0" indent="-342900">
              <a:buFont typeface="+mj-lt"/>
              <a:buAutoNum type="arabicPeriod"/>
            </a:pPr>
            <a:r>
              <a:rPr lang="en-GB" sz="1600" dirty="0" smtClean="0">
                <a:latin typeface="Georgia" charset="0"/>
                <a:ea typeface="Georgia" charset="0"/>
                <a:cs typeface="Georgia" charset="0"/>
              </a:rPr>
              <a:t>It gives </a:t>
            </a:r>
            <a:r>
              <a:rPr lang="en-GB" sz="1600" dirty="0">
                <a:latin typeface="Georgia" charset="0"/>
                <a:ea typeface="Georgia" charset="0"/>
                <a:cs typeface="Georgia" charset="0"/>
              </a:rPr>
              <a:t>concrete form to </a:t>
            </a:r>
            <a:r>
              <a:rPr lang="en-GB" sz="1600" b="1" dirty="0">
                <a:latin typeface="Georgia" charset="0"/>
                <a:ea typeface="Georgia" charset="0"/>
                <a:cs typeface="Georgia" charset="0"/>
              </a:rPr>
              <a:t>our fear of the loss of modernity and/or civilisation </a:t>
            </a:r>
            <a:r>
              <a:rPr lang="en-GB" sz="1600" dirty="0">
                <a:latin typeface="Georgia" charset="0"/>
                <a:ea typeface="Georgia" charset="0"/>
                <a:cs typeface="Georgia" charset="0"/>
              </a:rPr>
              <a:t>that we find in so many post-apocalyptic narratives (like dystopias, these are enjoying an impressive renaissance just now) – </a:t>
            </a:r>
            <a:r>
              <a:rPr lang="en-GB" sz="1600" i="1" dirty="0">
                <a:latin typeface="Georgia" charset="0"/>
                <a:ea typeface="Georgia" charset="0"/>
                <a:cs typeface="Georgia" charset="0"/>
              </a:rPr>
              <a:t>this is why we love it</a:t>
            </a:r>
            <a:r>
              <a:rPr lang="en-GB" sz="1600" dirty="0">
                <a:latin typeface="Georgia" charset="0"/>
                <a:ea typeface="Georgia" charset="0"/>
                <a:cs typeface="Georgia" charset="0"/>
              </a:rPr>
              <a:t>; </a:t>
            </a:r>
            <a:endParaRPr lang="en-GB" sz="1600" dirty="0" smtClean="0">
              <a:latin typeface="Georgia" charset="0"/>
              <a:ea typeface="Georgia" charset="0"/>
              <a:cs typeface="Georgia" charset="0"/>
            </a:endParaRPr>
          </a:p>
          <a:p>
            <a:pPr marL="342900" lvl="0" indent="-342900">
              <a:buFont typeface="+mj-lt"/>
              <a:buAutoNum type="arabicPeriod"/>
            </a:pPr>
            <a:endParaRPr lang="en-GB" sz="1600" dirty="0">
              <a:latin typeface="Georgia" charset="0"/>
              <a:ea typeface="Georgia" charset="0"/>
              <a:cs typeface="Georgia" charset="0"/>
            </a:endParaRPr>
          </a:p>
          <a:p>
            <a:pPr marL="342900" lvl="0" indent="-342900">
              <a:buFont typeface="+mj-lt"/>
              <a:buAutoNum type="arabicPeriod"/>
            </a:pPr>
            <a:r>
              <a:rPr lang="en-GB" sz="1600" dirty="0" smtClean="0">
                <a:latin typeface="Georgia" charset="0"/>
                <a:ea typeface="Georgia" charset="0"/>
                <a:cs typeface="Georgia" charset="0"/>
              </a:rPr>
              <a:t>It inspires </a:t>
            </a:r>
            <a:r>
              <a:rPr lang="en-GB" sz="1600" b="1" dirty="0">
                <a:latin typeface="Georgia" charset="0"/>
                <a:ea typeface="Georgia" charset="0"/>
                <a:cs typeface="Georgia" charset="0"/>
              </a:rPr>
              <a:t>our fear of the kind of future modernity will deliver in its final, perfected incarnation</a:t>
            </a:r>
            <a:r>
              <a:rPr lang="en-GB" sz="1600" dirty="0">
                <a:latin typeface="Georgia" charset="0"/>
                <a:ea typeface="Georgia" charset="0"/>
                <a:cs typeface="Georgia" charset="0"/>
              </a:rPr>
              <a:t> – </a:t>
            </a:r>
            <a:r>
              <a:rPr lang="en-GB" sz="1600" i="1" dirty="0">
                <a:latin typeface="Georgia" charset="0"/>
                <a:ea typeface="Georgia" charset="0"/>
                <a:cs typeface="Georgia" charset="0"/>
              </a:rPr>
              <a:t>and this is why we hate it</a:t>
            </a:r>
            <a:r>
              <a:rPr lang="en-GB" sz="1600" dirty="0">
                <a:latin typeface="Georgia" charset="0"/>
                <a:ea typeface="Georgia" charset="0"/>
                <a:cs typeface="Georgia" charset="0"/>
              </a:rPr>
              <a:t>.</a:t>
            </a:r>
          </a:p>
          <a:p>
            <a:endParaRPr lang="en-US" dirty="0"/>
          </a:p>
        </p:txBody>
      </p:sp>
      <p:sp>
        <p:nvSpPr>
          <p:cNvPr id="6" name="Title 1"/>
          <p:cNvSpPr>
            <a:spLocks noGrp="1"/>
          </p:cNvSpPr>
          <p:nvPr>
            <p:ph type="title"/>
          </p:nvPr>
        </p:nvSpPr>
        <p:spPr>
          <a:xfrm>
            <a:off x="0" y="274637"/>
            <a:ext cx="5029040" cy="650037"/>
          </a:xfrm>
          <a:solidFill>
            <a:schemeClr val="bg1"/>
          </a:solidFill>
        </p:spPr>
        <p:txBody>
          <a:bodyPr>
            <a:noAutofit/>
          </a:bodyPr>
          <a:lstStyle/>
          <a:p>
            <a:pPr algn="l"/>
            <a:r>
              <a:rPr lang="en-US" sz="3600" b="1" smtClean="0">
                <a:latin typeface="Georgia"/>
                <a:cs typeface="Georgia"/>
              </a:rPr>
              <a:t>  </a:t>
            </a:r>
            <a:r>
              <a:rPr lang="en-US" sz="3600" b="1" smtClean="0">
                <a:latin typeface="Georgia"/>
                <a:cs typeface="Georgia"/>
              </a:rPr>
              <a:t>Techno-modernity</a:t>
            </a:r>
            <a:endParaRPr lang="en-US" sz="3600" b="1" dirty="0">
              <a:latin typeface="Georgia"/>
              <a:cs typeface="Georgia"/>
            </a:endParaRPr>
          </a:p>
        </p:txBody>
      </p:sp>
    </p:spTree>
    <p:extLst>
      <p:ext uri="{BB962C8B-B14F-4D97-AF65-F5344CB8AC3E}">
        <p14:creationId xmlns:p14="http://schemas.microsoft.com/office/powerpoint/2010/main" val="59599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814</TotalTime>
  <Words>517</Words>
  <Application>Microsoft Macintosh PowerPoint</Application>
  <PresentationFormat>On-screen Show (4:3)</PresentationFormat>
  <Paragraphs>41</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Avenir Next Medium</vt:lpstr>
      <vt:lpstr>Calibri</vt:lpstr>
      <vt:lpstr>Georgia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Techno-modernity</vt:lpstr>
      <vt:lpstr> But why is everyone saying   such terrible things about it?</vt:lpstr>
      <vt:lpstr>  From utopian    dream to dystopian      nightmare</vt:lpstr>
      <vt:lpstr>  H. G. Wells,    Men Like     Gods (1923)</vt:lpstr>
      <vt:lpstr>  E. M. Forster, ‘The     Machine Stops’ (1909)</vt:lpstr>
      <vt:lpstr>PowerPoint Presentation</vt:lpstr>
      <vt:lpstr>PowerPoint Presentation</vt:lpstr>
      <vt:lpstr>  Jack London, The Iron Heel (1908)</vt:lpstr>
      <vt:lpstr>  Yevgeny Zamyatin, We (1924)</vt:lpstr>
      <vt:lpstr>PowerPoint Presentation</vt:lpstr>
      <vt:lpstr>  The city of the future</vt:lpstr>
      <vt:lpstr>  Valery Bryusov, The Republic of     the Southern Cross (1907)</vt:lpstr>
      <vt:lpstr>  Aldous Huxley,    Brave New World (1932)</vt:lpstr>
      <vt:lpstr>PowerPoint Presentation</vt:lpstr>
      <vt:lpstr>  Feminist anti-fascist dystopias</vt:lpstr>
      <vt:lpstr>  Katherine Burdekin (Murray    Constantine), Swastika Night (1937)</vt:lpstr>
      <vt:lpstr>  Dystopias:    formal complexity and narrative structure</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Edwards</dc:creator>
  <cp:lastModifiedBy>Microsoft Office User</cp:lastModifiedBy>
  <cp:revision>51</cp:revision>
  <dcterms:created xsi:type="dcterms:W3CDTF">2017-05-18T06:37:42Z</dcterms:created>
  <dcterms:modified xsi:type="dcterms:W3CDTF">2017-05-24T16:33:42Z</dcterms:modified>
</cp:coreProperties>
</file>