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1.jpg" ContentType="image/gif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94" r:id="rId4"/>
    <p:sldId id="295" r:id="rId5"/>
    <p:sldId id="296" r:id="rId6"/>
    <p:sldId id="283" r:id="rId7"/>
    <p:sldId id="270" r:id="rId8"/>
    <p:sldId id="297" r:id="rId9"/>
    <p:sldId id="298" r:id="rId10"/>
    <p:sldId id="299" r:id="rId11"/>
    <p:sldId id="287" r:id="rId12"/>
    <p:sldId id="290" r:id="rId13"/>
    <p:sldId id="291" r:id="rId14"/>
    <p:sldId id="292" r:id="rId15"/>
    <p:sldId id="271" r:id="rId16"/>
    <p:sldId id="257" r:id="rId17"/>
    <p:sldId id="29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8"/>
    <p:restoredTop sz="94743"/>
  </p:normalViewPr>
  <p:slideViewPr>
    <p:cSldViewPr snapToGrid="0" snapToObjects="1">
      <p:cViewPr varScale="1">
        <p:scale>
          <a:sx n="103" d="100"/>
          <a:sy n="103" d="100"/>
        </p:scale>
        <p:origin x="184" y="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4E9C4-BC92-A346-B911-0790B3189385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76B76-3C8E-5542-99D7-F442F7A858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E933C-0D5B-2144-BB42-FB3FD85104CB}" type="slidenum">
              <a:rPr lang="en-GB" altLang="x-none"/>
              <a:pPr/>
              <a:t>12</a:t>
            </a:fld>
            <a:endParaRPr lang="en-GB" altLang="x-none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06763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85D110-7716-C642-A4EB-37CFD44ACE45}" type="slidenum">
              <a:rPr lang="en-GB" altLang="x-none"/>
              <a:pPr/>
              <a:t>13</a:t>
            </a:fld>
            <a:endParaRPr lang="en-GB" altLang="x-none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7376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9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5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0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6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24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1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4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5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3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084CC-AE5D-B740-BD19-7BDC1AC199F3}" type="datetimeFigureOut">
              <a:rPr lang="en-US" smtClean="0"/>
              <a:t>6/6/17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AB7A9-F2EC-4345-A6AA-EA64B5D3C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1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6" y="0"/>
            <a:ext cx="9154766" cy="7039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8788" y="194302"/>
            <a:ext cx="50959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Avenir Next Medium"/>
                <a:cs typeface="Avenir Next Medium"/>
              </a:rPr>
              <a:t>Utopia in Dark Times</a:t>
            </a:r>
            <a:endParaRPr lang="en-GB" sz="4000" b="1" dirty="0" smtClean="0">
              <a:effectLst/>
              <a:latin typeface="Avenir Next Medium"/>
              <a:cs typeface="Avenir Next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9016" y="5714321"/>
            <a:ext cx="523552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/>
              <a:t>Dr Caroline Edwards</a:t>
            </a:r>
          </a:p>
          <a:p>
            <a:pPr algn="r"/>
            <a:r>
              <a:rPr lang="en-US" dirty="0" smtClean="0"/>
              <a:t>Senior Lecturer </a:t>
            </a:r>
            <a:r>
              <a:rPr lang="en-US" dirty="0" smtClean="0"/>
              <a:t>in Modern &amp; Contemporary Literature</a:t>
            </a:r>
          </a:p>
          <a:p>
            <a:pPr algn="r"/>
            <a:r>
              <a:rPr lang="en-US" dirty="0" smtClean="0"/>
              <a:t>Birkbeck, University of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9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211"/>
            <a:ext cx="7562335" cy="68918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  Expressionism and fascism</a:t>
            </a:r>
            <a:endParaRPr lang="en-US" b="1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1" y="1081558"/>
            <a:ext cx="6672649" cy="48659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8239" y="6114617"/>
            <a:ext cx="532576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Preparing for the ‘Degenerate Art” </a:t>
            </a:r>
            <a:r>
              <a:rPr lang="en-US" sz="1600" smtClean="0">
                <a:latin typeface="Georgia" charset="0"/>
                <a:ea typeface="Georgia" charset="0"/>
                <a:cs typeface="Georgia" charset="0"/>
              </a:rPr>
              <a:t>exhibition organised by the Nazi Party in Munich, 1937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031"/>
            <a:ext cx="9144000" cy="5375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6778" y="6326659"/>
            <a:ext cx="42012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Franz Marc, “</a:t>
            </a:r>
            <a:r>
              <a:rPr lang="en-US" sz="1600" smtClean="0">
                <a:latin typeface="Georgia" charset="0"/>
                <a:ea typeface="Georgia" charset="0"/>
                <a:cs typeface="Georgia" charset="0"/>
              </a:rPr>
              <a:t>The Large Blue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Horses” (1911)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94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2"/>
            <a:ext cx="7711860" cy="80803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GB" altLang="x-none" sz="3600" b="1" dirty="0" smtClean="0">
                <a:latin typeface="Georgia" charset="0"/>
                <a:ea typeface="Georgia" charset="0"/>
                <a:cs typeface="Georgia" charset="0"/>
              </a:rPr>
              <a:t>  On </a:t>
            </a:r>
            <a:r>
              <a:rPr lang="en-GB" altLang="x-none" sz="3600" b="1" dirty="0">
                <a:latin typeface="Georgia" charset="0"/>
                <a:ea typeface="Georgia" charset="0"/>
                <a:cs typeface="Georgia" charset="0"/>
              </a:rPr>
              <a:t>the problem of “folk-closeness”</a:t>
            </a:r>
          </a:p>
        </p:txBody>
      </p:sp>
      <p:pic>
        <p:nvPicPr>
          <p:cNvPr id="9221" name="Picture 5" descr="Franz Marc - Pigg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36" y="1317154"/>
            <a:ext cx="4513262" cy="4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John Heartfield - El Superman 19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3" y="1317154"/>
            <a:ext cx="3495675" cy="42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9937" y="5887095"/>
            <a:ext cx="2376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John </a:t>
            </a:r>
            <a:r>
              <a:rPr lang="en-US" sz="1400" dirty="0" err="1">
                <a:latin typeface="Georgia" charset="0"/>
                <a:ea typeface="Georgia" charset="0"/>
                <a:cs typeface="Georgia" charset="0"/>
              </a:rPr>
              <a:t>Heartfield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, 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algn="ctr"/>
            <a:r>
              <a:rPr lang="en-US" sz="1400" i="1" dirty="0" smtClean="0">
                <a:latin typeface="Georgia" charset="0"/>
                <a:ea typeface="Georgia" charset="0"/>
                <a:cs typeface="Georgia" charset="0"/>
              </a:rPr>
              <a:t>Adolf</a:t>
            </a:r>
            <a:r>
              <a:rPr lang="en-US" sz="1400" i="1" dirty="0">
                <a:latin typeface="Georgia" charset="0"/>
                <a:ea typeface="Georgia" charset="0"/>
                <a:cs typeface="Georgia" charset="0"/>
              </a:rPr>
              <a:t>, El Superman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(1932)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985" y="5887095"/>
            <a:ext cx="2376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Georgia" charset="0"/>
                <a:ea typeface="Georgia" charset="0"/>
                <a:cs typeface="Georgia" charset="0"/>
              </a:rPr>
              <a:t>Franz Marc, </a:t>
            </a:r>
            <a:endParaRPr lang="it-IT" sz="1400" dirty="0" smtClean="0">
              <a:latin typeface="Georgia" charset="0"/>
              <a:ea typeface="Georgia" charset="0"/>
              <a:cs typeface="Georgia" charset="0"/>
            </a:endParaRPr>
          </a:p>
          <a:p>
            <a:pPr algn="ctr"/>
            <a:r>
              <a:rPr lang="it-IT" sz="1400" i="1" dirty="0" err="1" smtClean="0">
                <a:latin typeface="Georgia" charset="0"/>
                <a:ea typeface="Georgia" charset="0"/>
                <a:cs typeface="Georgia" charset="0"/>
              </a:rPr>
              <a:t>Piggies</a:t>
            </a:r>
            <a:r>
              <a:rPr lang="it-IT" sz="1400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it-IT" sz="1400" dirty="0">
                <a:latin typeface="Georgia" charset="0"/>
                <a:ea typeface="Georgia" charset="0"/>
                <a:cs typeface="Georgia" charset="0"/>
              </a:rPr>
              <a:t>(c. 1910-1916)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7993"/>
            <a:ext cx="7921925" cy="728191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GB" altLang="x-none" sz="3600" b="1" dirty="0" smtClean="0">
                <a:latin typeface="Georgia" charset="0"/>
                <a:ea typeface="Georgia" charset="0"/>
                <a:cs typeface="Georgia" charset="0"/>
              </a:rPr>
              <a:t>  Images </a:t>
            </a:r>
            <a:r>
              <a:rPr lang="en-GB" altLang="x-none" sz="3600" b="1" dirty="0">
                <a:latin typeface="Georgia" charset="0"/>
                <a:ea typeface="Georgia" charset="0"/>
                <a:cs typeface="Georgia" charset="0"/>
              </a:rPr>
              <a:t>of “utopian uncovering”</a:t>
            </a:r>
          </a:p>
        </p:txBody>
      </p:sp>
      <p:pic>
        <p:nvPicPr>
          <p:cNvPr id="11268" name="Picture 4" descr="Picasso - Weeping W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7273"/>
            <a:ext cx="3744913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ezanne - Still Life Peppermint Bot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7" y="1347273"/>
            <a:ext cx="4103687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0269" y="5101711"/>
            <a:ext cx="23764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Paul Cézanne, 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algn="ctr"/>
            <a:r>
              <a:rPr lang="en-US" sz="1400" i="1" dirty="0" smtClean="0">
                <a:latin typeface="Georgia" charset="0"/>
                <a:ea typeface="Georgia" charset="0"/>
                <a:cs typeface="Georgia" charset="0"/>
              </a:rPr>
              <a:t>Still </a:t>
            </a:r>
            <a:r>
              <a:rPr lang="en-US" sz="1400" i="1" dirty="0">
                <a:latin typeface="Georgia" charset="0"/>
                <a:ea typeface="Georgia" charset="0"/>
                <a:cs typeface="Georgia" charset="0"/>
              </a:rPr>
              <a:t>Life with Peppermint Bottle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(1890-4)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2268" y="6114896"/>
            <a:ext cx="2376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Pablo Picasso, </a:t>
            </a: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algn="ctr"/>
            <a:r>
              <a:rPr lang="en-US" sz="1400" i="1" dirty="0" smtClean="0">
                <a:latin typeface="Georgia" charset="0"/>
                <a:ea typeface="Georgia" charset="0"/>
                <a:cs typeface="Georgia" charset="0"/>
              </a:rPr>
              <a:t>Weeping </a:t>
            </a:r>
            <a:r>
              <a:rPr lang="en-US" sz="1400" i="1" dirty="0">
                <a:latin typeface="Georgia" charset="0"/>
                <a:ea typeface="Georgia" charset="0"/>
                <a:cs typeface="Georgia" charset="0"/>
              </a:rPr>
              <a:t>Woman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(1937)</a:t>
            </a:r>
          </a:p>
        </p:txBody>
      </p:sp>
    </p:spTree>
    <p:extLst>
      <p:ext uri="{BB962C8B-B14F-4D97-AF65-F5344CB8AC3E}">
        <p14:creationId xmlns:p14="http://schemas.microsoft.com/office/powerpoint/2010/main" val="17730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71"/>
            <a:ext cx="7401697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  Aesthetic confusion or the </a:t>
            </a:r>
            <a:b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3600" b="1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 “light of the future”?</a:t>
            </a:r>
            <a:endParaRPr lang="en-US" sz="3600" b="1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95" y="1544595"/>
            <a:ext cx="4127156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[Expressionism] definitively contained anti-capitalism, subjectively unequivocal, objectively still unclear. It contained objectively archaic shadows, revolutionary lights all mixed up, dark sides from a </a:t>
            </a:r>
            <a:r>
              <a:rPr lang="en-US" dirty="0" err="1" smtClean="0">
                <a:latin typeface="Georgia" charset="0"/>
                <a:ea typeface="Georgia" charset="0"/>
                <a:cs typeface="Georgia" charset="0"/>
              </a:rPr>
              <a:t>subjectivistically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dirty="0" err="1" smtClean="0">
                <a:latin typeface="Georgia" charset="0"/>
                <a:ea typeface="Georgia" charset="0"/>
                <a:cs typeface="Georgia" charset="0"/>
              </a:rPr>
              <a:t>unmastered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 underworld, light sides from the future, wealth and </a:t>
            </a:r>
            <a:r>
              <a:rPr lang="en-US" dirty="0" err="1" smtClean="0">
                <a:latin typeface="Georgia" charset="0"/>
                <a:ea typeface="Georgia" charset="0"/>
                <a:cs typeface="Georgia" charset="0"/>
              </a:rPr>
              <a:t>undistractedness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 of human expression. […] The pictures themselves were in fact … hauled up with a mixture which is only possible in Germany … from archaic and utopian material simultaneously, without one being able to say precisely where the primeval dream stopped, the light of the future began. </a:t>
            </a:r>
          </a:p>
          <a:p>
            <a:pPr algn="r"/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sz="1400" i="1" dirty="0" smtClean="0">
                <a:latin typeface="Georgia" charset="0"/>
                <a:ea typeface="Georgia" charset="0"/>
                <a:cs typeface="Georgia" charset="0"/>
              </a:rPr>
              <a:t>Bloch, Heritage of Our Times,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p. 236)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79" y="2440417"/>
            <a:ext cx="4458842" cy="3225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2205" y="5920827"/>
            <a:ext cx="17670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latin typeface="Georgia" charset="0"/>
                <a:ea typeface="Georgia" charset="0"/>
                <a:cs typeface="Georgia" charset="0"/>
              </a:rPr>
              <a:t>Wassily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Kandinsky,</a:t>
            </a:r>
          </a:p>
          <a:p>
            <a:pPr algn="r"/>
            <a:r>
              <a:rPr lang="en-US" sz="1400" i="1" dirty="0" smtClean="0">
                <a:latin typeface="Georgia" charset="0"/>
                <a:ea typeface="Georgia" charset="0"/>
                <a:cs typeface="Georgia" charset="0"/>
              </a:rPr>
              <a:t>Cossacks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 (1910-11)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28" y="3767524"/>
            <a:ext cx="2520781" cy="3120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65" y="3558746"/>
            <a:ext cx="4401035" cy="292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9459" y="6203091"/>
            <a:ext cx="327454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latin typeface="Georgia" charset="0"/>
                <a:ea typeface="Georgia" charset="0"/>
                <a:cs typeface="Georgia" charset="0"/>
              </a:rPr>
              <a:t>Don Quixote</a:t>
            </a:r>
            <a:r>
              <a:rPr lang="en-US" sz="1500" dirty="0">
                <a:latin typeface="Georgia" charset="0"/>
                <a:ea typeface="Georgia" charset="0"/>
                <a:cs typeface="Georgia" charset="0"/>
              </a:rPr>
              <a:t>, from Miguel de 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Cervantes’s 1605 chivalric romance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71" y="6318507"/>
            <a:ext cx="394766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Georgia" charset="0"/>
                <a:ea typeface="Georgia" charset="0"/>
                <a:cs typeface="Georgia" charset="0"/>
              </a:rPr>
              <a:t>Don </a:t>
            </a:r>
            <a:r>
              <a:rPr lang="en-US" sz="1500" b="1" dirty="0" smtClean="0">
                <a:latin typeface="Georgia" charset="0"/>
                <a:ea typeface="Georgia" charset="0"/>
                <a:cs typeface="Georgia" charset="0"/>
              </a:rPr>
              <a:t>Giovanni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, from Mozart’s 1787 opera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41" y="0"/>
            <a:ext cx="4804975" cy="2882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9084"/>
            <a:ext cx="4769708" cy="105201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600" b="1" smtClean="0">
                <a:latin typeface="Georgia"/>
                <a:cs typeface="Georgia"/>
              </a:rPr>
              <a:t>  </a:t>
            </a:r>
            <a:r>
              <a:rPr lang="en-US" sz="3600" b="1" smtClean="0">
                <a:latin typeface="Georgia"/>
                <a:cs typeface="Georgia"/>
              </a:rPr>
              <a:t>Venturers Beyond </a:t>
            </a:r>
            <a:br>
              <a:rPr lang="en-US" sz="3600" b="1" smtClean="0">
                <a:latin typeface="Georgia"/>
                <a:cs typeface="Georgia"/>
              </a:rPr>
            </a:br>
            <a:r>
              <a:rPr lang="en-US" sz="3600" b="1">
                <a:latin typeface="Georgia"/>
                <a:cs typeface="Georgia"/>
              </a:rPr>
              <a:t> </a:t>
            </a:r>
            <a:r>
              <a:rPr lang="en-US" sz="3600" b="1" smtClean="0">
                <a:latin typeface="Georgia"/>
                <a:cs typeface="Georgia"/>
              </a:rPr>
              <a:t> </a:t>
            </a:r>
            <a:r>
              <a:rPr lang="en-US" sz="3600" b="1" smtClean="0">
                <a:latin typeface="Georgia"/>
                <a:cs typeface="Georgia"/>
              </a:rPr>
              <a:t>the Limits</a:t>
            </a:r>
            <a:endParaRPr lang="en-US" sz="3600" b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20030" y="2437282"/>
            <a:ext cx="3373395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Georgia" charset="0"/>
                <a:ea typeface="Georgia" charset="0"/>
                <a:cs typeface="Georgia" charset="0"/>
              </a:rPr>
              <a:t>Odysseus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, from Homer’s epic poem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" y="1716231"/>
            <a:ext cx="2513449" cy="38082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571" y="4995388"/>
            <a:ext cx="2637845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Georgia" charset="0"/>
                <a:ea typeface="Georgia" charset="0"/>
                <a:cs typeface="Georgia" charset="0"/>
              </a:rPr>
              <a:t>Prospero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, from Shakespeare’s </a:t>
            </a:r>
            <a:r>
              <a:rPr lang="en-US" sz="1500" i="1" dirty="0" smtClean="0">
                <a:latin typeface="Georgia" charset="0"/>
                <a:ea typeface="Georgia" charset="0"/>
                <a:cs typeface="Georgia" charset="0"/>
              </a:rPr>
              <a:t>The Tempest 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(1611)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64" y="1326650"/>
            <a:ext cx="2726781" cy="2651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8450" y="3150028"/>
            <a:ext cx="4332543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Georgia" charset="0"/>
                <a:ea typeface="Georgia" charset="0"/>
                <a:cs typeface="Georgia" charset="0"/>
              </a:rPr>
              <a:t>Faust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, from Goethe’s two-part tragic play, 1808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0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08739"/>
            <a:ext cx="4942703" cy="7262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/>
            <a:r>
              <a:rPr lang="en-US" sz="3400" b="1" dirty="0" smtClean="0">
                <a:latin typeface="Georgia"/>
                <a:cs typeface="Georgia"/>
              </a:rPr>
              <a:t>  </a:t>
            </a:r>
            <a:r>
              <a:rPr lang="en-US" sz="3400" b="1" dirty="0" smtClean="0">
                <a:latin typeface="Georgia"/>
                <a:cs typeface="Georgia"/>
              </a:rPr>
              <a:t>The new </a:t>
            </a:r>
            <a:r>
              <a:rPr lang="en-US" sz="3400" b="1" smtClean="0">
                <a:latin typeface="Georgia"/>
                <a:cs typeface="Georgia"/>
              </a:rPr>
              <a:t>or the old?</a:t>
            </a:r>
            <a:endParaRPr lang="en-US" sz="3400" b="1" dirty="0">
              <a:latin typeface="Georgia"/>
              <a:cs typeface="Georg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05" y="94794"/>
            <a:ext cx="2755557" cy="4298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" y="1142266"/>
            <a:ext cx="1705232" cy="2312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86" y="1076368"/>
            <a:ext cx="3534724" cy="2831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8" y="3595816"/>
            <a:ext cx="2395771" cy="3134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86" y="4077730"/>
            <a:ext cx="4074884" cy="2653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4250726"/>
            <a:ext cx="2286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“Under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the Village Linden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Tree,” 16th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century engraving by </a:t>
            </a:r>
            <a:r>
              <a:rPr lang="en-US" sz="1400" dirty="0" err="1" smtClean="0">
                <a:latin typeface="Georgia" charset="0"/>
                <a:ea typeface="Georgia" charset="0"/>
                <a:cs typeface="Georgia" charset="0"/>
              </a:rPr>
              <a:t>Kandel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0528" y="6306067"/>
            <a:ext cx="2110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latin typeface="Georgia" charset="0"/>
                <a:ea typeface="Georgia" charset="0"/>
                <a:cs typeface="Georgia" charset="0"/>
              </a:rPr>
              <a:t>Medieval mystery plays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893"/>
            <a:ext cx="6339016" cy="738616"/>
          </a:xfrm>
        </p:spPr>
        <p:txBody>
          <a:bodyPr>
            <a:normAutofit/>
          </a:bodyPr>
          <a:lstStyle/>
          <a:p>
            <a:pPr algn="l"/>
            <a:r>
              <a:rPr lang="en-US" sz="4000" b="1" smtClean="0">
                <a:latin typeface="Georgia" charset="0"/>
                <a:ea typeface="Georgia" charset="0"/>
                <a:cs typeface="Georgia" charset="0"/>
              </a:rPr>
              <a:t>  Non-contemporaneity</a:t>
            </a:r>
            <a:endParaRPr lang="en-US" sz="4000" b="1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25" y="951471"/>
            <a:ext cx="3330843" cy="5386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066" y="1087395"/>
            <a:ext cx="5412259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50" b="1" i="1" dirty="0">
                <a:latin typeface="Georgia" charset="0"/>
                <a:ea typeface="Georgia" charset="0"/>
                <a:cs typeface="Georgia" charset="0"/>
              </a:rPr>
              <a:t>Ungleichzeitigkeit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, translated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as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“simultaneous uncontemporaneities,” “non-simultaneity” or “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non-contemporaneity” </a:t>
            </a:r>
            <a:r>
              <a:rPr lang="mr-IN" sz="1650" dirty="0" smtClean="0">
                <a:latin typeface="Georgia" charset="0"/>
                <a:ea typeface="Georgia" charset="0"/>
                <a:cs typeface="Georgia" charset="0"/>
              </a:rPr>
              <a:t>–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 developed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in </a:t>
            </a:r>
            <a:r>
              <a:rPr lang="en-US" sz="1650" i="1" dirty="0">
                <a:latin typeface="Georgia" charset="0"/>
                <a:ea typeface="Georgia" charset="0"/>
                <a:cs typeface="Georgia" charset="0"/>
              </a:rPr>
              <a:t>Heritage of Our </a:t>
            </a:r>
            <a:r>
              <a:rPr lang="en-US" sz="1650" i="1" dirty="0" smtClean="0">
                <a:latin typeface="Georgia" charset="0"/>
                <a:ea typeface="Georgia" charset="0"/>
                <a:cs typeface="Georgia" charset="0"/>
              </a:rPr>
              <a:t>Times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(1935), a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series of essays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that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examined the </a:t>
            </a:r>
            <a:r>
              <a:rPr lang="en-US" sz="1650" b="1" dirty="0">
                <a:latin typeface="Georgia" charset="0"/>
                <a:ea typeface="Georgia" charset="0"/>
                <a:cs typeface="Georgia" charset="0"/>
              </a:rPr>
              <a:t>Weimar Republic’s “Golden Twenties” and the emergence of </a:t>
            </a:r>
            <a:r>
              <a:rPr lang="en-US" sz="1650" b="1" dirty="0" smtClean="0">
                <a:latin typeface="Georgia" charset="0"/>
                <a:ea typeface="Georgia" charset="0"/>
                <a:cs typeface="Georgia" charset="0"/>
              </a:rPr>
              <a:t>fascism</a:t>
            </a:r>
          </a:p>
          <a:p>
            <a:pPr marL="285750" indent="-285750">
              <a:buFont typeface="Arial" charset="0"/>
              <a:buChar char="•"/>
            </a:pPr>
            <a:endParaRPr lang="en-US" sz="165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50" b="1" dirty="0">
                <a:latin typeface="Georgia" charset="0"/>
                <a:ea typeface="Georgia" charset="0"/>
                <a:cs typeface="Georgia" charset="0"/>
              </a:rPr>
              <a:t>Peasant consciousness </a:t>
            </a:r>
            <a:r>
              <a:rPr lang="en-US" sz="1650" b="1" dirty="0" smtClean="0">
                <a:latin typeface="Georgia" charset="0"/>
                <a:ea typeface="Georgia" charset="0"/>
                <a:cs typeface="Georgia" charset="0"/>
              </a:rPr>
              <a:t>ignored by the Left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, which considered the agricultural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labourers and newly urbanized petit-bourgeois shopkeepers of the Weimar Republic to be irrational and anachronistic to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progressive politics</a:t>
            </a:r>
          </a:p>
          <a:p>
            <a:pPr marL="285750" indent="-285750">
              <a:buFont typeface="Arial" charset="0"/>
              <a:buChar char="•"/>
            </a:pPr>
            <a:endParaRPr lang="en-US" sz="165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German </a:t>
            </a:r>
            <a:r>
              <a:rPr lang="en-US" sz="1650" i="1" dirty="0" smtClean="0">
                <a:latin typeface="Georgia" charset="0"/>
                <a:ea typeface="Georgia" charset="0"/>
                <a:cs typeface="Georgia" charset="0"/>
              </a:rPr>
              <a:t>Mittelstand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 (middle class) </a:t>
            </a:r>
            <a:r>
              <a:rPr lang="en-US" sz="1650" b="1" dirty="0" smtClean="0">
                <a:latin typeface="Georgia" charset="0"/>
                <a:ea typeface="Georgia" charset="0"/>
                <a:cs typeface="Georgia" charset="0"/>
              </a:rPr>
              <a:t>maintained </a:t>
            </a:r>
            <a:r>
              <a:rPr lang="en-US" sz="1650" b="1" dirty="0">
                <a:latin typeface="Georgia" charset="0"/>
                <a:ea typeface="Georgia" charset="0"/>
                <a:cs typeface="Georgia" charset="0"/>
              </a:rPr>
              <a:t>a strong connection with their rural backgrounds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, folk culture, and pre-industrial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heritage </a:t>
            </a:r>
          </a:p>
          <a:p>
            <a:pPr marL="285750" indent="-285750">
              <a:buFont typeface="Arial" charset="0"/>
              <a:buChar char="•"/>
            </a:pPr>
            <a:endParaRPr lang="en-US" sz="165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This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class </a:t>
            </a:r>
            <a:r>
              <a:rPr lang="en-US" sz="1650" dirty="0" smtClean="0">
                <a:latin typeface="Georgia" charset="0"/>
                <a:ea typeface="Georgia" charset="0"/>
                <a:cs typeface="Georgia" charset="0"/>
              </a:rPr>
              <a:t>epitomized 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Bloch’s concept of </a:t>
            </a:r>
            <a:r>
              <a:rPr lang="en-US" sz="1650" i="1" dirty="0">
                <a:latin typeface="Georgia" charset="0"/>
                <a:ea typeface="Georgia" charset="0"/>
                <a:cs typeface="Georgia" charset="0"/>
              </a:rPr>
              <a:t>Ungleichzeitigkeit</a:t>
            </a:r>
            <a:r>
              <a:rPr lang="en-US" sz="1650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sz="1650" b="1" dirty="0">
                <a:latin typeface="Georgia" charset="0"/>
                <a:ea typeface="Georgia" charset="0"/>
                <a:cs typeface="Georgia" charset="0"/>
              </a:rPr>
              <a:t>composed as it was of modern, capitalist, as well as traditional, precapitalist elements.</a:t>
            </a:r>
          </a:p>
        </p:txBody>
      </p:sp>
    </p:spTree>
    <p:extLst>
      <p:ext uri="{BB962C8B-B14F-4D97-AF65-F5344CB8AC3E}">
        <p14:creationId xmlns:p14="http://schemas.microsoft.com/office/powerpoint/2010/main" val="96941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4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07" y="3459892"/>
            <a:ext cx="4366381" cy="3274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4" y="218389"/>
            <a:ext cx="5276656" cy="2969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9395" y="691978"/>
            <a:ext cx="2669059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Georgia" charset="0"/>
                <a:ea typeface="Georgia" charset="0"/>
                <a:cs typeface="Georgia" charset="0"/>
              </a:rPr>
              <a:t>People line up outside the </a:t>
            </a:r>
            <a:r>
              <a:rPr lang="en-US" sz="1500" dirty="0" err="1">
                <a:latin typeface="Georgia" charset="0"/>
                <a:ea typeface="Georgia" charset="0"/>
                <a:cs typeface="Georgia" charset="0"/>
              </a:rPr>
              <a:t>Postscheckamt</a:t>
            </a:r>
            <a:r>
              <a:rPr lang="en-US" sz="1500" dirty="0">
                <a:latin typeface="Georgia" charset="0"/>
                <a:ea typeface="Georgia" charset="0"/>
                <a:cs typeface="Georgia" charset="0"/>
              </a:rPr>
              <a:t> in Berlin to withdraw their deposits in July 1931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. (Source: </a:t>
            </a:r>
            <a:r>
              <a:rPr lang="en-US" sz="1500" i="1" dirty="0" smtClean="0">
                <a:latin typeface="Georgia" charset="0"/>
                <a:ea typeface="Georgia" charset="0"/>
                <a:cs typeface="Georgia" charset="0"/>
              </a:rPr>
              <a:t>Der Spiegel</a:t>
            </a:r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)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8320" y="5097285"/>
            <a:ext cx="266905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latin typeface="Georgia" charset="0"/>
                <a:ea typeface="Georgia" charset="0"/>
                <a:cs typeface="Georgia" charset="0"/>
              </a:rPr>
              <a:t>Northern Rock, the first British bank to suffer a bank run in 150 years, in October 2008</a:t>
            </a:r>
            <a:endParaRPr lang="en-US" sz="15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621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854"/>
            <a:ext cx="8946292" cy="689189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  Creeping fascism in </a:t>
            </a:r>
            <a:r>
              <a:rPr lang="en-US" sz="3600" b="1" smtClean="0">
                <a:latin typeface="Georgia" charset="0"/>
                <a:ea typeface="Georgia" charset="0"/>
                <a:cs typeface="Georgia" charset="0"/>
              </a:rPr>
              <a:t>the 21</a:t>
            </a:r>
            <a:r>
              <a:rPr lang="en-US" sz="3600" b="1" baseline="30000" smtClean="0">
                <a:latin typeface="Georgia" charset="0"/>
                <a:ea typeface="Georgia" charset="0"/>
                <a:cs typeface="Georgia" charset="0"/>
              </a:rPr>
              <a:t>st</a:t>
            </a:r>
            <a:r>
              <a:rPr lang="en-US" sz="3600" b="1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3600" b="1" smtClean="0">
                <a:latin typeface="Georgia" charset="0"/>
                <a:ea typeface="Georgia" charset="0"/>
                <a:cs typeface="Georgia" charset="0"/>
              </a:rPr>
              <a:t>century</a:t>
            </a:r>
            <a:endParaRPr lang="en-US" sz="3600" b="1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46" y="1071777"/>
            <a:ext cx="3418016" cy="5192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633" y="1071777"/>
            <a:ext cx="47573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In </a:t>
            </a:r>
            <a:r>
              <a:rPr lang="en-US" i="1" dirty="0" smtClean="0">
                <a:latin typeface="Georgia" charset="0"/>
                <a:ea typeface="Georgia" charset="0"/>
                <a:cs typeface="Georgia" charset="0"/>
              </a:rPr>
              <a:t>Creeping Fascism: Brexit, Trump, and the Rise of the Far Right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(2017), Neil Faulkner contrasts the 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first-wave “sledgehammer fascism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of the interwar period” with our own 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second-wave of “creeping fascism”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In the “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hollowed-out spaces of neoliberal dystopia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,” fascists can attract a mass following quickly from what Faulkner calls “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the human dust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” of disconnected individuals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Ernst Bloch’s early 1930s analysis of fascism </a:t>
            </a:r>
            <a:r>
              <a:rPr lang="en-US" b="1" dirty="0" smtClean="0">
                <a:latin typeface="Georgia" charset="0"/>
                <a:ea typeface="Georgia" charset="0"/>
                <a:cs typeface="Georgia" charset="0"/>
              </a:rPr>
              <a:t>described Nazi ideology as an accretion of “dust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” (</a:t>
            </a:r>
            <a:r>
              <a:rPr lang="en-US" i="1" dirty="0" smtClean="0">
                <a:latin typeface="Georgia" charset="0"/>
                <a:ea typeface="Georgia" charset="0"/>
                <a:cs typeface="Georgia" charset="0"/>
              </a:rPr>
              <a:t>Der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Staub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), “staleness” or “mustiness.” “No one,” he writes, “believes it could be done to them.”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42752"/>
            <a:ext cx="8572500" cy="65003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</a:t>
            </a:r>
            <a:r>
              <a:rPr lang="en-US" sz="3600" b="1" dirty="0" smtClean="0">
                <a:latin typeface="Georgia"/>
                <a:cs typeface="Georgia"/>
              </a:rPr>
              <a:t>Ernst Bloch, philosopher </a:t>
            </a:r>
            <a:r>
              <a:rPr lang="en-US" sz="3600" b="1" smtClean="0">
                <a:latin typeface="Georgia"/>
                <a:cs typeface="Georgia"/>
              </a:rPr>
              <a:t>of utopia</a:t>
            </a:r>
            <a:endParaRPr lang="en-US" sz="3600" b="1" dirty="0">
              <a:latin typeface="Georgia"/>
              <a:cs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38" y="1092079"/>
            <a:ext cx="4465859" cy="4851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947" y="1092079"/>
            <a:ext cx="4086134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Born to a Jewish family in 1885 in the industrial town of Ludwigshafen, Germany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Studied philosophy and brought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Marxist class analysis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 into contact with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Jewish messianic thinking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Pacifist during WWI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Fled the Nazis in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1934, travelling through Switzerland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,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Austria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, France, Czechoslovakia,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to the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United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States; part of a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diaspora of leftist </a:t>
            </a:r>
            <a:r>
              <a:rPr lang="en-US" sz="1400" b="1" dirty="0">
                <a:latin typeface="Georgia" charset="0"/>
                <a:ea typeface="Georgia" charset="0"/>
                <a:cs typeface="Georgia" charset="0"/>
              </a:rPr>
              <a:t>J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ewish intellectuals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Returned to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East Germany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in 1949 after WWII, appointed to the University of Leipzig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1949-55 publishes his major works;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influential within the GDR 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as well as West Germany; Stalinist regime opposed him</a:t>
            </a:r>
          </a:p>
          <a:p>
            <a:pPr marL="285750" indent="-285750">
              <a:buFont typeface="Arial" charset="0"/>
              <a:buChar char="•"/>
            </a:pPr>
            <a:endParaRPr lang="en-US" sz="1400" dirty="0" smtClean="0">
              <a:latin typeface="Georgia" charset="0"/>
              <a:ea typeface="Georgia" charset="0"/>
              <a:cs typeface="Georgia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1961 Bloch and family </a:t>
            </a:r>
            <a:r>
              <a:rPr lang="en-US" sz="1400" b="1" dirty="0" smtClean="0">
                <a:latin typeface="Georgia" charset="0"/>
                <a:ea typeface="Georgia" charset="0"/>
                <a:cs typeface="Georgia" charset="0"/>
              </a:rPr>
              <a:t>escaped to </a:t>
            </a:r>
            <a:r>
              <a:rPr lang="en-US" sz="1400" b="1" dirty="0">
                <a:latin typeface="Georgia" charset="0"/>
                <a:ea typeface="Georgia" charset="0"/>
                <a:cs typeface="Georgia" charset="0"/>
              </a:rPr>
              <a:t>West Germany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; Bloch taught at </a:t>
            </a:r>
            <a:r>
              <a:rPr lang="en-US" sz="1400" dirty="0" err="1" smtClean="0">
                <a:latin typeface="Georgia" charset="0"/>
                <a:ea typeface="Georgia" charset="0"/>
                <a:cs typeface="Georgia" charset="0"/>
              </a:rPr>
              <a:t>Tübingen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 until 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his death in 1977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59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030"/>
            <a:ext cx="6005384" cy="107142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</a:t>
            </a:r>
            <a:r>
              <a:rPr lang="en-US" sz="3600" b="1" dirty="0">
                <a:latin typeface="Georgia"/>
                <a:cs typeface="Georgia"/>
              </a:rPr>
              <a:t>U</a:t>
            </a:r>
            <a:r>
              <a:rPr lang="en-US" sz="3600" b="1" dirty="0" smtClean="0">
                <a:latin typeface="Georgia"/>
                <a:cs typeface="Georgia"/>
              </a:rPr>
              <a:t>topia as time machine 1:</a:t>
            </a:r>
            <a:r>
              <a:rPr lang="en-US" sz="3600" b="1" smtClean="0">
                <a:latin typeface="Georgia"/>
                <a:cs typeface="Georgia"/>
              </a:rPr>
              <a:t/>
            </a:r>
            <a:br>
              <a:rPr lang="en-US" sz="3600" b="1" smtClean="0">
                <a:latin typeface="Georgia"/>
                <a:cs typeface="Georgia"/>
              </a:rPr>
            </a:br>
            <a:r>
              <a:rPr lang="en-US" sz="3600" b="1" smtClean="0">
                <a:latin typeface="Georgia"/>
                <a:cs typeface="Georgia"/>
              </a:rPr>
              <a:t>  </a:t>
            </a:r>
            <a:r>
              <a:rPr lang="en-US" sz="3600" b="1" smtClean="0">
                <a:latin typeface="Georgia"/>
                <a:cs typeface="Georgia"/>
              </a:rPr>
              <a:t>visions </a:t>
            </a:r>
            <a:r>
              <a:rPr lang="en-US" sz="3600" b="1" dirty="0" smtClean="0">
                <a:latin typeface="Georgia"/>
                <a:cs typeface="Georgia"/>
              </a:rPr>
              <a:t>of </a:t>
            </a:r>
            <a:r>
              <a:rPr lang="en-US" sz="3600" b="1" smtClean="0">
                <a:latin typeface="Georgia"/>
                <a:cs typeface="Georgia"/>
              </a:rPr>
              <a:t>the future</a:t>
            </a:r>
            <a:endParaRPr lang="en-US" sz="3600" b="1" dirty="0">
              <a:latin typeface="Georgia"/>
              <a:cs typeface="Georg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68" y="1359168"/>
            <a:ext cx="2871916" cy="3985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30" y="1359168"/>
            <a:ext cx="2685535" cy="4035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33" y="1623808"/>
            <a:ext cx="2705989" cy="3505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81" y="5696465"/>
            <a:ext cx="20882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Mary Griffith,</a:t>
            </a:r>
          </a:p>
          <a:p>
            <a:pPr algn="ctr"/>
            <a:r>
              <a:rPr lang="en-US" sz="1600" i="1" dirty="0" smtClean="0">
                <a:latin typeface="Georgia" charset="0"/>
                <a:ea typeface="Georgia" charset="0"/>
                <a:cs typeface="Georgia" charset="0"/>
              </a:rPr>
              <a:t>Three Hundred Years Hence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(1836)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0166" y="5684108"/>
            <a:ext cx="20882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William Morris,</a:t>
            </a:r>
          </a:p>
          <a:p>
            <a:pPr algn="ctr"/>
            <a:r>
              <a:rPr lang="en-US" sz="1600" i="1" dirty="0" smtClean="0">
                <a:latin typeface="Georgia" charset="0"/>
                <a:ea typeface="Georgia" charset="0"/>
                <a:cs typeface="Georgia" charset="0"/>
              </a:rPr>
              <a:t>News From Nowhere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(1890)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09951" y="5696465"/>
            <a:ext cx="208829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Georgia" charset="0"/>
                <a:ea typeface="Georgia" charset="0"/>
                <a:cs typeface="Georgia" charset="0"/>
              </a:rPr>
              <a:t>Edward </a:t>
            </a:r>
            <a:r>
              <a:rPr lang="en-US" sz="1600" i="1" dirty="0">
                <a:latin typeface="Georgia" charset="0"/>
                <a:ea typeface="Georgia" charset="0"/>
                <a:cs typeface="Georgia" charset="0"/>
              </a:rPr>
              <a:t>B</a:t>
            </a:r>
            <a:r>
              <a:rPr lang="en-US" sz="1600" i="1" dirty="0" smtClean="0">
                <a:latin typeface="Georgia" charset="0"/>
                <a:ea typeface="Georgia" charset="0"/>
                <a:cs typeface="Georgia" charset="0"/>
              </a:rPr>
              <a:t>ellamy,</a:t>
            </a:r>
          </a:p>
          <a:p>
            <a:pPr algn="ctr"/>
            <a:r>
              <a:rPr lang="en-US" sz="1600" i="1" dirty="0" smtClean="0">
                <a:latin typeface="Georgia" charset="0"/>
                <a:ea typeface="Georgia" charset="0"/>
                <a:cs typeface="Georgia" charset="0"/>
              </a:rPr>
              <a:t>Looking Backward: 2000-1887 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(1888)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3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18030"/>
            <a:ext cx="6005384" cy="107142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Georgia"/>
                <a:cs typeface="Georgia"/>
              </a:rPr>
              <a:t>  </a:t>
            </a:r>
            <a:r>
              <a:rPr lang="en-US" sz="3600" b="1" dirty="0">
                <a:latin typeface="Georgia"/>
                <a:cs typeface="Georgia"/>
              </a:rPr>
              <a:t>U</a:t>
            </a:r>
            <a:r>
              <a:rPr lang="en-US" sz="3600" b="1" dirty="0" smtClean="0">
                <a:latin typeface="Georgia"/>
                <a:cs typeface="Georgia"/>
              </a:rPr>
              <a:t>topia as time machine 2:</a:t>
            </a:r>
            <a:br>
              <a:rPr lang="en-US" sz="3600" b="1" dirty="0" smtClean="0">
                <a:latin typeface="Georgia"/>
                <a:cs typeface="Georgia"/>
              </a:rPr>
            </a:br>
            <a:r>
              <a:rPr lang="en-US" sz="3600" b="1" dirty="0" smtClean="0">
                <a:latin typeface="Georgia"/>
                <a:cs typeface="Georgia"/>
              </a:rPr>
              <a:t>  </a:t>
            </a:r>
            <a:r>
              <a:rPr lang="en-US" sz="3600" b="1" dirty="0" smtClean="0">
                <a:latin typeface="Georgia"/>
                <a:cs typeface="Georgia"/>
              </a:rPr>
              <a:t>the philosophy of time</a:t>
            </a:r>
            <a:endParaRPr lang="en-US" sz="3600" b="1" dirty="0">
              <a:latin typeface="Georgia"/>
              <a:cs typeface="Georg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565"/>
            <a:ext cx="9144000" cy="416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2855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  The utopian </a:t>
            </a:r>
            <a:r>
              <a:rPr lang="en-US" sz="3600" b="1" i="1" dirty="0" err="1" smtClean="0">
                <a:latin typeface="Georgia" charset="0"/>
                <a:ea typeface="Georgia" charset="0"/>
                <a:cs typeface="Georgia" charset="0"/>
              </a:rPr>
              <a:t>Noch</a:t>
            </a:r>
            <a:r>
              <a:rPr lang="en-US" sz="3600" b="1" i="1" dirty="0" smtClean="0">
                <a:latin typeface="Georgia" charset="0"/>
                <a:ea typeface="Georgia" charset="0"/>
                <a:cs typeface="Georgia" charset="0"/>
              </a:rPr>
              <a:t> Nicht</a:t>
            </a:r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: </a:t>
            </a:r>
            <a:b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</a:br>
            <a:r>
              <a:rPr lang="en-US" sz="3600" b="1" dirty="0"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3600" b="1" dirty="0" smtClean="0">
                <a:latin typeface="Georgia" charset="0"/>
                <a:ea typeface="Georgia" charset="0"/>
                <a:cs typeface="Georgia" charset="0"/>
              </a:rPr>
              <a:t> between presence and absence</a:t>
            </a:r>
            <a:endParaRPr lang="en-US" sz="3600" b="1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67" y="1686265"/>
            <a:ext cx="5152077" cy="3215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698" y="4902159"/>
            <a:ext cx="826667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“This sentence [‘Something’s missing’], </a:t>
            </a:r>
            <a:r>
              <a:rPr lang="en-US" dirty="0">
                <a:latin typeface="Georgia" charset="0"/>
                <a:ea typeface="Georgia" charset="0"/>
                <a:cs typeface="Georgia" charset="0"/>
              </a:rPr>
              <a:t>which is in </a:t>
            </a:r>
            <a:r>
              <a:rPr lang="en-US" i="1" dirty="0" err="1">
                <a:latin typeface="Georgia" charset="0"/>
                <a:ea typeface="Georgia" charset="0"/>
                <a:cs typeface="Georgia" charset="0"/>
              </a:rPr>
              <a:t>Mahagonny</a:t>
            </a:r>
            <a:r>
              <a:rPr lang="en-US" dirty="0">
                <a:latin typeface="Georgia" charset="0"/>
                <a:ea typeface="Georgia" charset="0"/>
                <a:cs typeface="Georgia" charset="0"/>
              </a:rPr>
              <a:t>, is one of the most profound sentences that Brecht ever wrote, and it is in two words. What is this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‘something’? </a:t>
            </a:r>
            <a:r>
              <a:rPr lang="en-US" dirty="0">
                <a:latin typeface="Georgia" charset="0"/>
                <a:ea typeface="Georgia" charset="0"/>
                <a:cs typeface="Georgia" charset="0"/>
              </a:rPr>
              <a:t>If it is not allowed to be cast in a picture, then I shall portray it as in the process of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being. </a:t>
            </a:r>
            <a:r>
              <a:rPr lang="en-US" dirty="0">
                <a:latin typeface="Georgia" charset="0"/>
                <a:ea typeface="Georgia" charset="0"/>
                <a:cs typeface="Georgia" charset="0"/>
              </a:rPr>
              <a:t>But one should not be allowed to eliminate it as if it really did not </a:t>
            </a:r>
            <a:r>
              <a:rPr lang="en-US" dirty="0" smtClean="0">
                <a:latin typeface="Georgia" charset="0"/>
                <a:ea typeface="Georgia" charset="0"/>
                <a:cs typeface="Georgia" charset="0"/>
              </a:rPr>
              <a:t>exist.” </a:t>
            </a:r>
          </a:p>
          <a:p>
            <a:pPr algn="r"/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(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Ernst Bloch, </a:t>
            </a:r>
            <a:r>
              <a:rPr lang="en-US" sz="1400" i="1" dirty="0">
                <a:latin typeface="Georgia" charset="0"/>
                <a:ea typeface="Georgia" charset="0"/>
                <a:cs typeface="Georgia" charset="0"/>
              </a:rPr>
              <a:t>The Utopian Function of Art and Literature</a:t>
            </a:r>
            <a:r>
              <a:rPr lang="en-US" sz="1400" dirty="0">
                <a:latin typeface="Georgia" charset="0"/>
                <a:ea typeface="Georgia" charset="0"/>
                <a:cs typeface="Georgia" charset="0"/>
              </a:rPr>
              <a:t>, p. 15</a:t>
            </a:r>
            <a:r>
              <a:rPr lang="en-US" sz="1400" dirty="0" smtClean="0">
                <a:latin typeface="Georgia" charset="0"/>
                <a:ea typeface="Georgia" charset="0"/>
                <a:cs typeface="Georgia" charset="0"/>
              </a:rPr>
              <a:t>)</a:t>
            </a:r>
            <a:endParaRPr lang="en-US" sz="1400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03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835</Words>
  <Application>Microsoft Macintosh PowerPoint</Application>
  <PresentationFormat>On-screen Show (4:3)</PresentationFormat>
  <Paragraphs>74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Avenir Next Medium</vt:lpstr>
      <vt:lpstr>Calibri</vt:lpstr>
      <vt:lpstr>Georgia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  Creeping fascism in the 21st century</vt:lpstr>
      <vt:lpstr>  Ernst Bloch, philosopher of utopia</vt:lpstr>
      <vt:lpstr>  Utopia as time machine 1:   visions of the future</vt:lpstr>
      <vt:lpstr>  Utopia as time machine 2:   the philosophy of time</vt:lpstr>
      <vt:lpstr>  The utopian Noch Nicht:    between presence and absence</vt:lpstr>
      <vt:lpstr>  Expressionism and fascism</vt:lpstr>
      <vt:lpstr>PowerPoint Presentation</vt:lpstr>
      <vt:lpstr>  On the problem of “folk-closeness”</vt:lpstr>
      <vt:lpstr>  Images of “utopian uncovering”</vt:lpstr>
      <vt:lpstr>  Aesthetic confusion or the    “light of the future”?</vt:lpstr>
      <vt:lpstr>  Venturers Beyond    the Limits</vt:lpstr>
      <vt:lpstr>  The new or the old?</vt:lpstr>
      <vt:lpstr>  Non-contemporaneity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Edwards</dc:creator>
  <cp:lastModifiedBy>Microsoft Office User</cp:lastModifiedBy>
  <cp:revision>85</cp:revision>
  <dcterms:created xsi:type="dcterms:W3CDTF">2017-05-18T06:37:42Z</dcterms:created>
  <dcterms:modified xsi:type="dcterms:W3CDTF">2017-06-06T20:08:24Z</dcterms:modified>
</cp:coreProperties>
</file>