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87" r:id="rId3"/>
    <p:sldId id="267" r:id="rId4"/>
    <p:sldId id="305" r:id="rId5"/>
    <p:sldId id="306" r:id="rId6"/>
    <p:sldId id="258" r:id="rId7"/>
    <p:sldId id="269" r:id="rId8"/>
    <p:sldId id="293" r:id="rId9"/>
    <p:sldId id="271" r:id="rId10"/>
    <p:sldId id="295" r:id="rId11"/>
    <p:sldId id="307" r:id="rId12"/>
    <p:sldId id="315" r:id="rId13"/>
    <p:sldId id="308" r:id="rId14"/>
    <p:sldId id="314" r:id="rId15"/>
    <p:sldId id="276" r:id="rId16"/>
    <p:sldId id="300" r:id="rId17"/>
    <p:sldId id="304" r:id="rId18"/>
    <p:sldId id="303" r:id="rId19"/>
    <p:sldId id="309" r:id="rId20"/>
    <p:sldId id="298" r:id="rId21"/>
    <p:sldId id="312" r:id="rId22"/>
    <p:sldId id="311" r:id="rId23"/>
    <p:sldId id="310" r:id="rId24"/>
    <p:sldId id="313" r:id="rId25"/>
    <p:sldId id="285"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7214"/>
    <p:restoredTop sz="94674"/>
  </p:normalViewPr>
  <p:slideViewPr>
    <p:cSldViewPr snapToGrid="0" snapToObjects="1">
      <p:cViewPr varScale="1">
        <p:scale>
          <a:sx n="71" d="100"/>
          <a:sy n="71" d="100"/>
        </p:scale>
        <p:origin x="192" y="13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49C417-C135-7D48-8B01-573381271ADE}" type="datetimeFigureOut">
              <a:rPr lang="en-US" smtClean="0"/>
              <a:t>7/12/17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03C50D-E74A-0540-944F-D7FEF0C39DA3}" type="slidenum">
              <a:rPr lang="en-US" smtClean="0"/>
              <a:t>‹#›</a:t>
            </a:fld>
            <a:endParaRPr lang="en-US"/>
          </a:p>
        </p:txBody>
      </p:sp>
    </p:spTree>
    <p:extLst>
      <p:ext uri="{BB962C8B-B14F-4D97-AF65-F5344CB8AC3E}">
        <p14:creationId xmlns:p14="http://schemas.microsoft.com/office/powerpoint/2010/main" val="822316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2F602D79-4BD4-644F-A019-7FE8C6498FC6}" type="datetimeFigureOut">
              <a:rPr lang="en-US" smtClean="0"/>
              <a:t>7/12/17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159A04-0AEB-ED45-9626-F1C1EAA4E2E4}" type="slidenum">
              <a:rPr lang="en-US" smtClean="0"/>
              <a:t>‹#›</a:t>
            </a:fld>
            <a:endParaRPr lang="en-US"/>
          </a:p>
        </p:txBody>
      </p:sp>
    </p:spTree>
    <p:extLst>
      <p:ext uri="{BB962C8B-B14F-4D97-AF65-F5344CB8AC3E}">
        <p14:creationId xmlns:p14="http://schemas.microsoft.com/office/powerpoint/2010/main" val="3925078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F602D79-4BD4-644F-A019-7FE8C6498FC6}" type="datetimeFigureOut">
              <a:rPr lang="en-US" smtClean="0"/>
              <a:t>7/12/17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159A04-0AEB-ED45-9626-F1C1EAA4E2E4}" type="slidenum">
              <a:rPr lang="en-US" smtClean="0"/>
              <a:t>‹#›</a:t>
            </a:fld>
            <a:endParaRPr lang="en-US"/>
          </a:p>
        </p:txBody>
      </p:sp>
    </p:spTree>
    <p:extLst>
      <p:ext uri="{BB962C8B-B14F-4D97-AF65-F5344CB8AC3E}">
        <p14:creationId xmlns:p14="http://schemas.microsoft.com/office/powerpoint/2010/main" val="34448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F602D79-4BD4-644F-A019-7FE8C6498FC6}" type="datetimeFigureOut">
              <a:rPr lang="en-US" smtClean="0"/>
              <a:t>7/12/17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159A04-0AEB-ED45-9626-F1C1EAA4E2E4}" type="slidenum">
              <a:rPr lang="en-US" smtClean="0"/>
              <a:t>‹#›</a:t>
            </a:fld>
            <a:endParaRPr lang="en-US"/>
          </a:p>
        </p:txBody>
      </p:sp>
    </p:spTree>
    <p:extLst>
      <p:ext uri="{BB962C8B-B14F-4D97-AF65-F5344CB8AC3E}">
        <p14:creationId xmlns:p14="http://schemas.microsoft.com/office/powerpoint/2010/main" val="26748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2F602D79-4BD4-644F-A019-7FE8C6498FC6}" type="datetimeFigureOut">
              <a:rPr lang="en-US" smtClean="0"/>
              <a:t>7/12/17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159A04-0AEB-ED45-9626-F1C1EAA4E2E4}" type="slidenum">
              <a:rPr lang="en-US" smtClean="0"/>
              <a:t>‹#›</a:t>
            </a:fld>
            <a:endParaRPr lang="en-US"/>
          </a:p>
        </p:txBody>
      </p:sp>
    </p:spTree>
    <p:extLst>
      <p:ext uri="{BB962C8B-B14F-4D97-AF65-F5344CB8AC3E}">
        <p14:creationId xmlns:p14="http://schemas.microsoft.com/office/powerpoint/2010/main" val="2911253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2F602D79-4BD4-644F-A019-7FE8C6498FC6}" type="datetimeFigureOut">
              <a:rPr lang="en-US" smtClean="0"/>
              <a:t>7/12/17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159A04-0AEB-ED45-9626-F1C1EAA4E2E4}" type="slidenum">
              <a:rPr lang="en-US" smtClean="0"/>
              <a:t>‹#›</a:t>
            </a:fld>
            <a:endParaRPr lang="en-US"/>
          </a:p>
        </p:txBody>
      </p:sp>
    </p:spTree>
    <p:extLst>
      <p:ext uri="{BB962C8B-B14F-4D97-AF65-F5344CB8AC3E}">
        <p14:creationId xmlns:p14="http://schemas.microsoft.com/office/powerpoint/2010/main" val="3641967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2F602D79-4BD4-644F-A019-7FE8C6498FC6}" type="datetimeFigureOut">
              <a:rPr lang="en-US" smtClean="0"/>
              <a:t>7/12/17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159A04-0AEB-ED45-9626-F1C1EAA4E2E4}" type="slidenum">
              <a:rPr lang="en-US" smtClean="0"/>
              <a:t>‹#›</a:t>
            </a:fld>
            <a:endParaRPr lang="en-US"/>
          </a:p>
        </p:txBody>
      </p:sp>
    </p:spTree>
    <p:extLst>
      <p:ext uri="{BB962C8B-B14F-4D97-AF65-F5344CB8AC3E}">
        <p14:creationId xmlns:p14="http://schemas.microsoft.com/office/powerpoint/2010/main" val="3034963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2F602D79-4BD4-644F-A019-7FE8C6498FC6}" type="datetimeFigureOut">
              <a:rPr lang="en-US" smtClean="0"/>
              <a:t>7/12/17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159A04-0AEB-ED45-9626-F1C1EAA4E2E4}" type="slidenum">
              <a:rPr lang="en-US" smtClean="0"/>
              <a:t>‹#›</a:t>
            </a:fld>
            <a:endParaRPr lang="en-US"/>
          </a:p>
        </p:txBody>
      </p:sp>
    </p:spTree>
    <p:extLst>
      <p:ext uri="{BB962C8B-B14F-4D97-AF65-F5344CB8AC3E}">
        <p14:creationId xmlns:p14="http://schemas.microsoft.com/office/powerpoint/2010/main" val="1659031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2F602D79-4BD4-644F-A019-7FE8C6498FC6}" type="datetimeFigureOut">
              <a:rPr lang="en-US" smtClean="0"/>
              <a:t>7/12/17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159A04-0AEB-ED45-9626-F1C1EAA4E2E4}" type="slidenum">
              <a:rPr lang="en-US" smtClean="0"/>
              <a:t>‹#›</a:t>
            </a:fld>
            <a:endParaRPr lang="en-US"/>
          </a:p>
        </p:txBody>
      </p:sp>
    </p:spTree>
    <p:extLst>
      <p:ext uri="{BB962C8B-B14F-4D97-AF65-F5344CB8AC3E}">
        <p14:creationId xmlns:p14="http://schemas.microsoft.com/office/powerpoint/2010/main" val="307496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602D79-4BD4-644F-A019-7FE8C6498FC6}" type="datetimeFigureOut">
              <a:rPr lang="en-US" smtClean="0"/>
              <a:t>7/12/17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159A04-0AEB-ED45-9626-F1C1EAA4E2E4}" type="slidenum">
              <a:rPr lang="en-US" smtClean="0"/>
              <a:t>‹#›</a:t>
            </a:fld>
            <a:endParaRPr lang="en-US"/>
          </a:p>
        </p:txBody>
      </p:sp>
    </p:spTree>
    <p:extLst>
      <p:ext uri="{BB962C8B-B14F-4D97-AF65-F5344CB8AC3E}">
        <p14:creationId xmlns:p14="http://schemas.microsoft.com/office/powerpoint/2010/main" val="3998748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2F602D79-4BD4-644F-A019-7FE8C6498FC6}" type="datetimeFigureOut">
              <a:rPr lang="en-US" smtClean="0"/>
              <a:t>7/12/17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159A04-0AEB-ED45-9626-F1C1EAA4E2E4}" type="slidenum">
              <a:rPr lang="en-US" smtClean="0"/>
              <a:t>‹#›</a:t>
            </a:fld>
            <a:endParaRPr lang="en-US"/>
          </a:p>
        </p:txBody>
      </p:sp>
    </p:spTree>
    <p:extLst>
      <p:ext uri="{BB962C8B-B14F-4D97-AF65-F5344CB8AC3E}">
        <p14:creationId xmlns:p14="http://schemas.microsoft.com/office/powerpoint/2010/main" val="1212722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2F602D79-4BD4-644F-A019-7FE8C6498FC6}" type="datetimeFigureOut">
              <a:rPr lang="en-US" smtClean="0"/>
              <a:t>7/12/17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159A04-0AEB-ED45-9626-F1C1EAA4E2E4}" type="slidenum">
              <a:rPr lang="en-US" smtClean="0"/>
              <a:t>‹#›</a:t>
            </a:fld>
            <a:endParaRPr lang="en-US"/>
          </a:p>
        </p:txBody>
      </p:sp>
    </p:spTree>
    <p:extLst>
      <p:ext uri="{BB962C8B-B14F-4D97-AF65-F5344CB8AC3E}">
        <p14:creationId xmlns:p14="http://schemas.microsoft.com/office/powerpoint/2010/main" val="128304005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602D79-4BD4-644F-A019-7FE8C6498FC6}" type="datetimeFigureOut">
              <a:rPr lang="en-US" smtClean="0"/>
              <a:t>7/12/17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159A04-0AEB-ED45-9626-F1C1EAA4E2E4}" type="slidenum">
              <a:rPr lang="en-US" smtClean="0"/>
              <a:t>‹#›</a:t>
            </a:fld>
            <a:endParaRPr lang="en-US"/>
          </a:p>
        </p:txBody>
      </p:sp>
    </p:spTree>
    <p:extLst>
      <p:ext uri="{BB962C8B-B14F-4D97-AF65-F5344CB8AC3E}">
        <p14:creationId xmlns:p14="http://schemas.microsoft.com/office/powerpoint/2010/main" val="3715015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5" Type="http://schemas.openxmlformats.org/officeDocument/2006/relationships/image" Target="../media/image21.jp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7847" b="11776"/>
          <a:stretch/>
        </p:blipFill>
        <p:spPr>
          <a:xfrm>
            <a:off x="0" y="0"/>
            <a:ext cx="9135595" cy="6858000"/>
          </a:xfrm>
          <a:prstGeom prst="rect">
            <a:avLst/>
          </a:prstGeom>
        </p:spPr>
      </p:pic>
      <p:sp>
        <p:nvSpPr>
          <p:cNvPr id="3" name="Subtitle 2"/>
          <p:cNvSpPr>
            <a:spLocks noGrp="1"/>
          </p:cNvSpPr>
          <p:nvPr>
            <p:ph type="subTitle" idx="1"/>
          </p:nvPr>
        </p:nvSpPr>
        <p:spPr>
          <a:xfrm>
            <a:off x="5414481" y="5704137"/>
            <a:ext cx="3551572" cy="1002757"/>
          </a:xfrm>
          <a:solidFill>
            <a:schemeClr val="bg1"/>
          </a:solidFill>
        </p:spPr>
        <p:txBody>
          <a:bodyPr>
            <a:normAutofit/>
          </a:bodyPr>
          <a:lstStyle/>
          <a:p>
            <a:pPr algn="r">
              <a:spcBef>
                <a:spcPts val="0"/>
              </a:spcBef>
            </a:pPr>
            <a:r>
              <a:rPr lang="en-US" sz="2200" b="1" dirty="0" smtClean="0">
                <a:solidFill>
                  <a:schemeClr val="tx1"/>
                </a:solidFill>
                <a:latin typeface="Georgia"/>
                <a:cs typeface="Georgia"/>
              </a:rPr>
              <a:t>Dr Caroline Edwards</a:t>
            </a:r>
          </a:p>
          <a:p>
            <a:pPr algn="r">
              <a:spcBef>
                <a:spcPts val="0"/>
              </a:spcBef>
            </a:pPr>
            <a:r>
              <a:rPr lang="en-US" sz="1800" dirty="0" smtClean="0">
                <a:solidFill>
                  <a:schemeClr val="tx1"/>
                </a:solidFill>
                <a:latin typeface="Georgia"/>
                <a:cs typeface="Georgia"/>
              </a:rPr>
              <a:t>Birkbeck, University of London</a:t>
            </a:r>
          </a:p>
          <a:p>
            <a:pPr algn="r">
              <a:spcBef>
                <a:spcPts val="0"/>
              </a:spcBef>
            </a:pPr>
            <a:r>
              <a:rPr lang="en-US" sz="1400" dirty="0">
                <a:solidFill>
                  <a:schemeClr val="tx1"/>
                </a:solidFill>
                <a:latin typeface="Georgia"/>
                <a:cs typeface="Georgia"/>
              </a:rPr>
              <a:t>c</a:t>
            </a:r>
            <a:r>
              <a:rPr lang="en-US" sz="1400" dirty="0" smtClean="0">
                <a:solidFill>
                  <a:schemeClr val="tx1"/>
                </a:solidFill>
                <a:latin typeface="Georgia"/>
                <a:cs typeface="Georgia"/>
              </a:rPr>
              <a:t>aroline.edwards@bbk.ac.uk</a:t>
            </a:r>
            <a:endParaRPr lang="en-US" sz="1400" dirty="0">
              <a:solidFill>
                <a:schemeClr val="tx1"/>
              </a:solidFill>
              <a:latin typeface="Georgia"/>
              <a:cs typeface="Georgia"/>
            </a:endParaRPr>
          </a:p>
        </p:txBody>
      </p:sp>
      <p:sp>
        <p:nvSpPr>
          <p:cNvPr id="2" name="Title 1"/>
          <p:cNvSpPr>
            <a:spLocks noGrp="1"/>
          </p:cNvSpPr>
          <p:nvPr>
            <p:ph type="ctrTitle"/>
          </p:nvPr>
        </p:nvSpPr>
        <p:spPr>
          <a:xfrm>
            <a:off x="1039906" y="189046"/>
            <a:ext cx="7926147" cy="1693542"/>
          </a:xfrm>
          <a:solidFill>
            <a:schemeClr val="bg1"/>
          </a:solidFill>
        </p:spPr>
        <p:txBody>
          <a:bodyPr>
            <a:normAutofit fontScale="90000"/>
          </a:bodyPr>
          <a:lstStyle/>
          <a:p>
            <a:pPr algn="r"/>
            <a:r>
              <a:rPr lang="en-US" sz="3800" b="1" dirty="0" smtClean="0">
                <a:latin typeface="Georgia"/>
                <a:cs typeface="Georgia"/>
              </a:rPr>
              <a:t> </a:t>
            </a:r>
            <a:r>
              <a:rPr lang="en-US" sz="3800" b="1" dirty="0">
                <a:latin typeface="Georgia"/>
                <a:cs typeface="Georgia"/>
              </a:rPr>
              <a:t>Armchair Apocalypse, or, Why Destroying London in Speculative </a:t>
            </a:r>
            <a:br>
              <a:rPr lang="en-US" sz="3800" b="1" dirty="0">
                <a:latin typeface="Georgia"/>
                <a:cs typeface="Georgia"/>
              </a:rPr>
            </a:br>
            <a:r>
              <a:rPr lang="en-US" sz="3800" b="1" dirty="0">
                <a:latin typeface="Georgia"/>
                <a:cs typeface="Georgia"/>
              </a:rPr>
              <a:t>Literature is </a:t>
            </a:r>
            <a:r>
              <a:rPr lang="en-US" sz="3800" b="1">
                <a:latin typeface="Georgia"/>
                <a:cs typeface="Georgia"/>
              </a:rPr>
              <a:t>So </a:t>
            </a:r>
            <a:r>
              <a:rPr lang="en-US" sz="3800" b="1" smtClean="0">
                <a:latin typeface="Georgia"/>
                <a:cs typeface="Georgia"/>
              </a:rPr>
              <a:t>Enjoyable</a:t>
            </a:r>
            <a:endParaRPr lang="en-US" sz="3800" b="1" dirty="0">
              <a:latin typeface="Georgia"/>
              <a:cs typeface="Georgia"/>
            </a:endParaRPr>
          </a:p>
        </p:txBody>
      </p:sp>
    </p:spTree>
    <p:extLst>
      <p:ext uri="{BB962C8B-B14F-4D97-AF65-F5344CB8AC3E}">
        <p14:creationId xmlns:p14="http://schemas.microsoft.com/office/powerpoint/2010/main" val="15339859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4625" y="0"/>
            <a:ext cx="6429375" cy="6858000"/>
          </a:xfrm>
          <a:prstGeom prst="rect">
            <a:avLst/>
          </a:prstGeom>
        </p:spPr>
      </p:pic>
      <p:sp>
        <p:nvSpPr>
          <p:cNvPr id="2" name="Title 1"/>
          <p:cNvSpPr>
            <a:spLocks noGrp="1"/>
          </p:cNvSpPr>
          <p:nvPr>
            <p:ph type="title"/>
          </p:nvPr>
        </p:nvSpPr>
        <p:spPr>
          <a:xfrm>
            <a:off x="-1" y="161623"/>
            <a:ext cx="8149389" cy="877090"/>
          </a:xfrm>
          <a:solidFill>
            <a:schemeClr val="bg1"/>
          </a:solidFill>
        </p:spPr>
        <p:txBody>
          <a:bodyPr>
            <a:normAutofit fontScale="90000"/>
          </a:bodyPr>
          <a:lstStyle/>
          <a:p>
            <a:pPr algn="l"/>
            <a:r>
              <a:rPr lang="en-US" sz="3600" b="1" dirty="0" smtClean="0">
                <a:latin typeface="Georgia" charset="0"/>
                <a:ea typeface="Georgia" charset="0"/>
                <a:cs typeface="Georgia" charset="0"/>
              </a:rPr>
              <a:t>  </a:t>
            </a:r>
            <a:r>
              <a:rPr lang="en-US" sz="3600" b="1" dirty="0" smtClean="0">
                <a:latin typeface="Georgia" charset="0"/>
                <a:ea typeface="Georgia" charset="0"/>
                <a:cs typeface="Georgia" charset="0"/>
              </a:rPr>
              <a:t>M. P. Shiel, </a:t>
            </a:r>
            <a:r>
              <a:rPr lang="en-US" sz="3600" b="1" i="1" dirty="0" smtClean="0">
                <a:latin typeface="Georgia" charset="0"/>
                <a:ea typeface="Georgia" charset="0"/>
                <a:cs typeface="Georgia" charset="0"/>
              </a:rPr>
              <a:t>The Purple Cloud </a:t>
            </a:r>
            <a:r>
              <a:rPr lang="en-US" sz="3600" b="1" dirty="0" smtClean="0">
                <a:latin typeface="Georgia" charset="0"/>
                <a:ea typeface="Georgia" charset="0"/>
                <a:cs typeface="Georgia" charset="0"/>
              </a:rPr>
              <a:t>(1901)</a:t>
            </a:r>
            <a:endParaRPr lang="en-US" sz="3600" b="1" dirty="0">
              <a:latin typeface="Georgia" charset="0"/>
              <a:ea typeface="Georgia" charset="0"/>
              <a:cs typeface="Georgia" charset="0"/>
            </a:endParaRPr>
          </a:p>
        </p:txBody>
      </p:sp>
      <p:sp>
        <p:nvSpPr>
          <p:cNvPr id="5" name="TextBox 4"/>
          <p:cNvSpPr txBox="1"/>
          <p:nvPr/>
        </p:nvSpPr>
        <p:spPr>
          <a:xfrm>
            <a:off x="0" y="6369977"/>
            <a:ext cx="7623425" cy="307777"/>
          </a:xfrm>
          <a:prstGeom prst="rect">
            <a:avLst/>
          </a:prstGeom>
          <a:solidFill>
            <a:schemeClr val="bg1"/>
          </a:solidFill>
        </p:spPr>
        <p:txBody>
          <a:bodyPr wrap="square" rtlCol="0">
            <a:spAutoFit/>
          </a:bodyPr>
          <a:lstStyle/>
          <a:p>
            <a:r>
              <a:rPr lang="en-US" sz="1400" b="1" dirty="0" smtClean="0">
                <a:latin typeface="Georgia" charset="0"/>
                <a:ea typeface="Georgia" charset="0"/>
                <a:cs typeface="Georgia" charset="0"/>
              </a:rPr>
              <a:t>Yuko Shimizu’s cover for the 2012 edition of M. P. Shiel, </a:t>
            </a:r>
            <a:r>
              <a:rPr lang="en-US" sz="1400" b="1" i="1" dirty="0" smtClean="0">
                <a:latin typeface="Georgia" charset="0"/>
                <a:ea typeface="Georgia" charset="0"/>
                <a:cs typeface="Georgia" charset="0"/>
              </a:rPr>
              <a:t>The Purple Cloud </a:t>
            </a:r>
            <a:r>
              <a:rPr lang="en-US" sz="1400" b="1" dirty="0" smtClean="0">
                <a:latin typeface="Georgia" charset="0"/>
                <a:ea typeface="Georgia" charset="0"/>
                <a:cs typeface="Georgia" charset="0"/>
              </a:rPr>
              <a:t>(1901)</a:t>
            </a:r>
            <a:endParaRPr lang="en-US" sz="1400" b="1" dirty="0">
              <a:latin typeface="Georgia" charset="0"/>
              <a:ea typeface="Georgia" charset="0"/>
              <a:cs typeface="Georgia" charset="0"/>
            </a:endParaRPr>
          </a:p>
        </p:txBody>
      </p:sp>
      <p:sp>
        <p:nvSpPr>
          <p:cNvPr id="3" name="TextBox 2"/>
          <p:cNvSpPr txBox="1"/>
          <p:nvPr/>
        </p:nvSpPr>
        <p:spPr>
          <a:xfrm>
            <a:off x="1155031" y="2662990"/>
            <a:ext cx="6641432" cy="3170099"/>
          </a:xfrm>
          <a:prstGeom prst="rect">
            <a:avLst/>
          </a:prstGeom>
          <a:solidFill>
            <a:schemeClr val="bg1"/>
          </a:solidFill>
        </p:spPr>
        <p:txBody>
          <a:bodyPr wrap="square" rtlCol="0">
            <a:spAutoFit/>
          </a:bodyPr>
          <a:lstStyle/>
          <a:p>
            <a:r>
              <a:rPr lang="en-US" sz="2000" dirty="0">
                <a:latin typeface="Georgia" charset="0"/>
                <a:ea typeface="Georgia" charset="0"/>
                <a:cs typeface="Georgia" charset="0"/>
              </a:rPr>
              <a:t>Looking directly south … I could recline at ease in the red-velvet easy-chair, and see. […] Soon after midnight there was a sudden and very visible increase in the conflagration. On all hands I began to see blazing structures soar, with grand hurrahs, on high. In fives and tens, in twenties and thirties, all between me and the remote limit of my vision, they leapt, they lingered long, they fell. My spirit more and more felt, and danced – deeper mysteries of sensation, sweeter thrills. I sipped exquisitely, I drew out enjoyment leisurely. (p. 141)</a:t>
            </a:r>
          </a:p>
        </p:txBody>
      </p:sp>
    </p:spTree>
    <p:extLst>
      <p:ext uri="{BB962C8B-B14F-4D97-AF65-F5344CB8AC3E}">
        <p14:creationId xmlns:p14="http://schemas.microsoft.com/office/powerpoint/2010/main" val="199754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2087"/>
            <a:ext cx="6224337" cy="786907"/>
          </a:xfrm>
          <a:solidFill>
            <a:schemeClr val="bg1"/>
          </a:solidFill>
        </p:spPr>
        <p:txBody>
          <a:bodyPr>
            <a:normAutofit/>
          </a:bodyPr>
          <a:lstStyle/>
          <a:p>
            <a:pPr algn="l"/>
            <a:r>
              <a:rPr lang="en-US" sz="4000" b="1" dirty="0" smtClean="0">
                <a:latin typeface="Georgia" charset="0"/>
                <a:ea typeface="Georgia" charset="0"/>
                <a:cs typeface="Georgia" charset="0"/>
              </a:rPr>
              <a:t>  Apocalyptic pleasures</a:t>
            </a:r>
            <a:endParaRPr lang="en-US" sz="4000" b="1" dirty="0">
              <a:latin typeface="Georgia" charset="0"/>
              <a:ea typeface="Georgia" charset="0"/>
              <a:cs typeface="Georgia" charset="0"/>
            </a:endParaRPr>
          </a:p>
        </p:txBody>
      </p:sp>
      <p:sp>
        <p:nvSpPr>
          <p:cNvPr id="5" name="TextBox 4"/>
          <p:cNvSpPr txBox="1"/>
          <p:nvPr/>
        </p:nvSpPr>
        <p:spPr>
          <a:xfrm>
            <a:off x="521841" y="1611235"/>
            <a:ext cx="8173924" cy="4247317"/>
          </a:xfrm>
          <a:prstGeom prst="rect">
            <a:avLst/>
          </a:prstGeom>
          <a:solidFill>
            <a:schemeClr val="bg1"/>
          </a:solidFill>
        </p:spPr>
        <p:txBody>
          <a:bodyPr wrap="square" rtlCol="0">
            <a:spAutoFit/>
          </a:bodyPr>
          <a:lstStyle/>
          <a:p>
            <a:pPr marL="285750" indent="-285750">
              <a:buFont typeface="Arial" charset="0"/>
              <a:buChar char="•"/>
            </a:pPr>
            <a:r>
              <a:rPr lang="en-GB" dirty="0" smtClean="0">
                <a:latin typeface="Georgia" charset="0"/>
                <a:ea typeface="Georgia" charset="0"/>
                <a:cs typeface="Georgia" charset="0"/>
              </a:rPr>
              <a:t>What </a:t>
            </a:r>
            <a:r>
              <a:rPr lang="en-GB" b="1" dirty="0" smtClean="0">
                <a:latin typeface="Georgia" charset="0"/>
                <a:ea typeface="Georgia" charset="0"/>
                <a:cs typeface="Georgia" charset="0"/>
              </a:rPr>
              <a:t>kind of pleasure </a:t>
            </a:r>
            <a:r>
              <a:rPr lang="en-GB" dirty="0" smtClean="0">
                <a:latin typeface="Georgia" charset="0"/>
                <a:ea typeface="Georgia" charset="0"/>
                <a:cs typeface="Georgia" charset="0"/>
              </a:rPr>
              <a:t>do we experience as readers of </a:t>
            </a:r>
            <a:r>
              <a:rPr lang="en-GB" dirty="0" err="1" smtClean="0">
                <a:latin typeface="Georgia" charset="0"/>
                <a:ea typeface="Georgia" charset="0"/>
                <a:cs typeface="Georgia" charset="0"/>
              </a:rPr>
              <a:t>Shiel’s</a:t>
            </a:r>
            <a:r>
              <a:rPr lang="en-GB" dirty="0" smtClean="0">
                <a:latin typeface="Georgia" charset="0"/>
                <a:ea typeface="Georgia" charset="0"/>
                <a:cs typeface="Georgia" charset="0"/>
              </a:rPr>
              <a:t> </a:t>
            </a:r>
            <a:r>
              <a:rPr lang="en-GB" i="1" dirty="0" smtClean="0">
                <a:latin typeface="Georgia" charset="0"/>
                <a:ea typeface="Georgia" charset="0"/>
                <a:cs typeface="Georgia" charset="0"/>
              </a:rPr>
              <a:t>The Purple Cloud</a:t>
            </a:r>
            <a:r>
              <a:rPr lang="en-GB" dirty="0" smtClean="0">
                <a:latin typeface="Georgia" charset="0"/>
                <a:ea typeface="Georgia" charset="0"/>
                <a:cs typeface="Georgia" charset="0"/>
              </a:rPr>
              <a:t>?</a:t>
            </a:r>
          </a:p>
          <a:p>
            <a:pPr marL="285750" indent="-285750">
              <a:buFont typeface="Arial" charset="0"/>
              <a:buChar char="•"/>
            </a:pPr>
            <a:endParaRPr lang="en-GB" dirty="0" smtClean="0">
              <a:latin typeface="Georgia" charset="0"/>
              <a:ea typeface="Georgia" charset="0"/>
              <a:cs typeface="Georgia" charset="0"/>
            </a:endParaRPr>
          </a:p>
          <a:p>
            <a:pPr marL="285750" indent="-285750">
              <a:buFont typeface="Arial" charset="0"/>
              <a:buChar char="•"/>
            </a:pPr>
            <a:r>
              <a:rPr lang="en-US" dirty="0" smtClean="0">
                <a:latin typeface="Georgia" charset="0"/>
                <a:ea typeface="Georgia" charset="0"/>
                <a:cs typeface="Georgia" charset="0"/>
              </a:rPr>
              <a:t>Classical reader response / reception theory </a:t>
            </a:r>
            <a:r>
              <a:rPr lang="en-US" dirty="0">
                <a:latin typeface="Georgia" charset="0"/>
                <a:ea typeface="Georgia" charset="0"/>
                <a:cs typeface="Georgia" charset="0"/>
              </a:rPr>
              <a:t>defines the reader’s experience of aesthetic pleasure as “in a state of </a:t>
            </a:r>
            <a:r>
              <a:rPr lang="en-US" b="1" dirty="0">
                <a:latin typeface="Georgia" charset="0"/>
                <a:ea typeface="Georgia" charset="0"/>
                <a:cs typeface="Georgia" charset="0"/>
              </a:rPr>
              <a:t>balance between disinterested contemplation and testing </a:t>
            </a:r>
            <a:r>
              <a:rPr lang="en-US" b="1" dirty="0" smtClean="0">
                <a:latin typeface="Georgia" charset="0"/>
                <a:ea typeface="Georgia" charset="0"/>
                <a:cs typeface="Georgia" charset="0"/>
              </a:rPr>
              <a:t>participation</a:t>
            </a:r>
            <a:r>
              <a:rPr lang="en-US" dirty="0" smtClean="0">
                <a:latin typeface="Georgia" charset="0"/>
                <a:ea typeface="Georgia" charset="0"/>
                <a:cs typeface="Georgia" charset="0"/>
              </a:rPr>
              <a:t>” (Hans Robert </a:t>
            </a:r>
            <a:r>
              <a:rPr lang="en-US" dirty="0" err="1" smtClean="0">
                <a:latin typeface="Georgia" charset="0"/>
                <a:ea typeface="Georgia" charset="0"/>
                <a:cs typeface="Georgia" charset="0"/>
              </a:rPr>
              <a:t>Jauss</a:t>
            </a:r>
            <a:r>
              <a:rPr lang="en-US" dirty="0" smtClean="0">
                <a:latin typeface="Georgia" charset="0"/>
                <a:ea typeface="Georgia" charset="0"/>
                <a:cs typeface="Georgia" charset="0"/>
              </a:rPr>
              <a:t>)</a:t>
            </a:r>
          </a:p>
          <a:p>
            <a:pPr marL="285750" indent="-285750">
              <a:buFont typeface="Arial" charset="0"/>
              <a:buChar char="•"/>
            </a:pPr>
            <a:endParaRPr lang="en-US" dirty="0" smtClean="0">
              <a:latin typeface="Georgia" charset="0"/>
              <a:ea typeface="Georgia" charset="0"/>
              <a:cs typeface="Georgia" charset="0"/>
            </a:endParaRPr>
          </a:p>
          <a:p>
            <a:pPr marL="285750" indent="-285750">
              <a:buFont typeface="Arial" charset="0"/>
              <a:buChar char="•"/>
            </a:pPr>
            <a:r>
              <a:rPr lang="en-US" dirty="0" err="1" smtClean="0">
                <a:latin typeface="Georgia" charset="0"/>
                <a:ea typeface="Georgia" charset="0"/>
                <a:cs typeface="Georgia" charset="0"/>
              </a:rPr>
              <a:t>Jauss</a:t>
            </a:r>
            <a:r>
              <a:rPr lang="en-US" dirty="0" smtClean="0">
                <a:latin typeface="Georgia" charset="0"/>
                <a:ea typeface="Georgia" charset="0"/>
                <a:cs typeface="Georgia" charset="0"/>
              </a:rPr>
              <a:t> differentiates two hermeneutic levels of aesthetic pleasure: (1) the </a:t>
            </a:r>
            <a:r>
              <a:rPr lang="en-US" b="1" dirty="0" smtClean="0">
                <a:latin typeface="Georgia" charset="0"/>
                <a:ea typeface="Georgia" charset="0"/>
                <a:cs typeface="Georgia" charset="0"/>
              </a:rPr>
              <a:t>language-critical </a:t>
            </a:r>
            <a:r>
              <a:rPr lang="en-US" dirty="0" smtClean="0">
                <a:latin typeface="Georgia" charset="0"/>
                <a:ea typeface="Georgia" charset="0"/>
                <a:cs typeface="Georgia" charset="0"/>
              </a:rPr>
              <a:t>(style, syntax, form); and (2) </a:t>
            </a:r>
            <a:r>
              <a:rPr lang="en-US" b="1" dirty="0" smtClean="0">
                <a:latin typeface="Georgia" charset="0"/>
                <a:ea typeface="Georgia" charset="0"/>
                <a:cs typeface="Georgia" charset="0"/>
              </a:rPr>
              <a:t>the cosmological </a:t>
            </a:r>
            <a:r>
              <a:rPr lang="en-US" dirty="0" smtClean="0">
                <a:latin typeface="Georgia" charset="0"/>
                <a:ea typeface="Georgia" charset="0"/>
                <a:cs typeface="Georgia" charset="0"/>
              </a:rPr>
              <a:t>(the </a:t>
            </a:r>
            <a:r>
              <a:rPr lang="en-US" dirty="0" err="1" smtClean="0">
                <a:latin typeface="Georgia" charset="0"/>
                <a:ea typeface="Georgia" charset="0"/>
                <a:cs typeface="Georgia" charset="0"/>
              </a:rPr>
              <a:t>trext’s</a:t>
            </a:r>
            <a:r>
              <a:rPr lang="en-US" dirty="0" smtClean="0">
                <a:latin typeface="Georgia" charset="0"/>
                <a:ea typeface="Georgia" charset="0"/>
                <a:cs typeface="Georgia" charset="0"/>
              </a:rPr>
              <a:t> broader significance within cultural history)</a:t>
            </a:r>
          </a:p>
          <a:p>
            <a:pPr marL="285750" indent="-285750">
              <a:buFont typeface="Arial" charset="0"/>
              <a:buChar char="•"/>
            </a:pPr>
            <a:endParaRPr lang="en-US" dirty="0">
              <a:latin typeface="Georgia" charset="0"/>
              <a:ea typeface="Georgia" charset="0"/>
              <a:cs typeface="Georgia" charset="0"/>
            </a:endParaRPr>
          </a:p>
          <a:p>
            <a:pPr marL="285750" indent="-285750">
              <a:buFont typeface="Arial" charset="0"/>
              <a:buChar char="•"/>
            </a:pPr>
            <a:r>
              <a:rPr lang="en-US" dirty="0" smtClean="0">
                <a:latin typeface="Georgia" charset="0"/>
                <a:ea typeface="Georgia" charset="0"/>
                <a:cs typeface="Georgia" charset="0"/>
              </a:rPr>
              <a:t>This can help us identify two levels of the armchair apocalypse: (1) the </a:t>
            </a:r>
            <a:r>
              <a:rPr lang="en-US" b="1" i="1" dirty="0" smtClean="0">
                <a:latin typeface="Georgia" charset="0"/>
                <a:ea typeface="Georgia" charset="0"/>
                <a:cs typeface="Georgia" charset="0"/>
              </a:rPr>
              <a:t>level of the story itself </a:t>
            </a:r>
            <a:r>
              <a:rPr lang="en-US" dirty="0" smtClean="0">
                <a:latin typeface="Georgia" charset="0"/>
                <a:ea typeface="Georgia" charset="0"/>
                <a:cs typeface="Georgia" charset="0"/>
              </a:rPr>
              <a:t>(Jefferson’s mad orgiastic pleasure); and (2) </a:t>
            </a:r>
            <a:r>
              <a:rPr lang="en-US" b="1" i="1" dirty="0" smtClean="0">
                <a:latin typeface="Georgia" charset="0"/>
                <a:ea typeface="Georgia" charset="0"/>
                <a:cs typeface="Georgia" charset="0"/>
              </a:rPr>
              <a:t>our “armchair” subject position as readers</a:t>
            </a:r>
            <a:r>
              <a:rPr lang="en-US" dirty="0" smtClean="0">
                <a:latin typeface="Georgia" charset="0"/>
                <a:ea typeface="Georgia" charset="0"/>
                <a:cs typeface="Georgia" charset="0"/>
              </a:rPr>
              <a:t>, enjoying this fiction of apocalypse</a:t>
            </a:r>
            <a:endParaRPr lang="en-US" dirty="0">
              <a:latin typeface="Georgia" charset="0"/>
              <a:ea typeface="Georgia" charset="0"/>
              <a:cs typeface="Georgia" charset="0"/>
            </a:endParaRPr>
          </a:p>
        </p:txBody>
      </p:sp>
    </p:spTree>
    <p:extLst>
      <p:ext uri="{BB962C8B-B14F-4D97-AF65-F5344CB8AC3E}">
        <p14:creationId xmlns:p14="http://schemas.microsoft.com/office/powerpoint/2010/main" val="20701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966" y="0"/>
            <a:ext cx="4894729" cy="6900059"/>
          </a:xfrm>
          <a:prstGeom prst="rect">
            <a:avLst/>
          </a:prstGeom>
        </p:spPr>
      </p:pic>
    </p:spTree>
    <p:extLst>
      <p:ext uri="{BB962C8B-B14F-4D97-AF65-F5344CB8AC3E}">
        <p14:creationId xmlns:p14="http://schemas.microsoft.com/office/powerpoint/2010/main" val="7945775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21967" cy="7181192"/>
          </a:xfrm>
          <a:prstGeom prst="rect">
            <a:avLst/>
          </a:prstGeom>
        </p:spPr>
      </p:pic>
      <p:sp>
        <p:nvSpPr>
          <p:cNvPr id="2" name="Title 1"/>
          <p:cNvSpPr>
            <a:spLocks noGrp="1"/>
          </p:cNvSpPr>
          <p:nvPr>
            <p:ph type="title"/>
          </p:nvPr>
        </p:nvSpPr>
        <p:spPr>
          <a:xfrm>
            <a:off x="0" y="5882769"/>
            <a:ext cx="6224337" cy="622857"/>
          </a:xfrm>
          <a:solidFill>
            <a:schemeClr val="bg1"/>
          </a:solidFill>
        </p:spPr>
        <p:txBody>
          <a:bodyPr>
            <a:normAutofit fontScale="90000"/>
          </a:bodyPr>
          <a:lstStyle/>
          <a:p>
            <a:pPr algn="l"/>
            <a:r>
              <a:rPr lang="en-US" sz="3600" b="1" dirty="0" smtClean="0">
                <a:latin typeface="Georgia" charset="0"/>
                <a:ea typeface="Georgia" charset="0"/>
                <a:cs typeface="Georgia" charset="0"/>
              </a:rPr>
              <a:t>  The imagination of disaster</a:t>
            </a:r>
            <a:endParaRPr lang="en-US" sz="3600" b="1" dirty="0">
              <a:latin typeface="Georgia" charset="0"/>
              <a:ea typeface="Georgia" charset="0"/>
              <a:cs typeface="Georgia" charset="0"/>
            </a:endParaRPr>
          </a:p>
        </p:txBody>
      </p:sp>
    </p:spTree>
    <p:extLst>
      <p:ext uri="{BB962C8B-B14F-4D97-AF65-F5344CB8AC3E}">
        <p14:creationId xmlns:p14="http://schemas.microsoft.com/office/powerpoint/2010/main" val="6458969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1937" y="686264"/>
            <a:ext cx="3985112" cy="5617779"/>
          </a:xfrm>
          <a:prstGeom prst="rect">
            <a:avLst/>
          </a:prstGeom>
        </p:spPr>
      </p:pic>
      <p:sp>
        <p:nvSpPr>
          <p:cNvPr id="6" name="TextBox 5"/>
          <p:cNvSpPr txBox="1"/>
          <p:nvPr/>
        </p:nvSpPr>
        <p:spPr>
          <a:xfrm>
            <a:off x="419926" y="832885"/>
            <a:ext cx="4134145" cy="5324535"/>
          </a:xfrm>
          <a:prstGeom prst="rect">
            <a:avLst/>
          </a:prstGeom>
          <a:solidFill>
            <a:schemeClr val="bg1"/>
          </a:solidFill>
        </p:spPr>
        <p:txBody>
          <a:bodyPr wrap="square" rtlCol="0">
            <a:spAutoFit/>
          </a:bodyPr>
          <a:lstStyle/>
          <a:p>
            <a:r>
              <a:rPr lang="en-US" sz="2000" dirty="0">
                <a:latin typeface="Georgia" charset="0"/>
                <a:ea typeface="Georgia" charset="0"/>
                <a:cs typeface="Georgia" charset="0"/>
              </a:rPr>
              <a:t>Looking directly south … I could recline at ease in the red-velvet easy-chair, and see. […] Soon after midnight there was a sudden and very visible increase in the conflagration. On all hands I began to see blazing structures soar, with grand hurrahs, on high. In fives and tens, in twenties and thirties, all between me and the remote limit of my vision, they leapt, they lingered long, they fell. My spirit more and more felt, and danced – deeper mysteries of sensation, sweeter thrills. I sipped exquisitely, I drew out enjoyment leisurely. (p. 141)</a:t>
            </a:r>
          </a:p>
        </p:txBody>
      </p:sp>
    </p:spTree>
    <p:extLst>
      <p:ext uri="{BB962C8B-B14F-4D97-AF65-F5344CB8AC3E}">
        <p14:creationId xmlns:p14="http://schemas.microsoft.com/office/powerpoint/2010/main" val="1774050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92445"/>
            <a:ext cx="7171362" cy="1000735"/>
          </a:xfrm>
          <a:solidFill>
            <a:schemeClr val="bg1"/>
          </a:solidFill>
        </p:spPr>
        <p:txBody>
          <a:bodyPr>
            <a:normAutofit fontScale="90000"/>
          </a:bodyPr>
          <a:lstStyle/>
          <a:p>
            <a:pPr algn="l"/>
            <a:r>
              <a:rPr lang="en-US" sz="3600" b="1" dirty="0" smtClean="0">
                <a:latin typeface="Georgia" charset="0"/>
                <a:ea typeface="Georgia" charset="0"/>
                <a:cs typeface="Georgia" charset="0"/>
              </a:rPr>
              <a:t>  </a:t>
            </a:r>
            <a:r>
              <a:rPr lang="en-GB" sz="3600" b="1" dirty="0" smtClean="0">
                <a:latin typeface="Georgia" charset="0"/>
                <a:ea typeface="Georgia" charset="0"/>
                <a:cs typeface="Georgia" charset="0"/>
              </a:rPr>
              <a:t>The collapsing world of the cosy </a:t>
            </a:r>
            <a:br>
              <a:rPr lang="en-GB" sz="3600" b="1" dirty="0" smtClean="0">
                <a:latin typeface="Georgia" charset="0"/>
                <a:ea typeface="Georgia" charset="0"/>
                <a:cs typeface="Georgia" charset="0"/>
              </a:rPr>
            </a:br>
            <a:r>
              <a:rPr lang="en-GB" sz="3600" b="1" dirty="0">
                <a:latin typeface="Georgia" charset="0"/>
                <a:ea typeface="Georgia" charset="0"/>
                <a:cs typeface="Georgia" charset="0"/>
              </a:rPr>
              <a:t> </a:t>
            </a:r>
            <a:r>
              <a:rPr lang="en-GB" sz="3600" b="1" dirty="0" smtClean="0">
                <a:latin typeface="Georgia" charset="0"/>
                <a:ea typeface="Georgia" charset="0"/>
                <a:cs typeface="Georgia" charset="0"/>
              </a:rPr>
              <a:t> catastrophe</a:t>
            </a:r>
            <a:endParaRPr lang="en-US" sz="3600" b="1" dirty="0">
              <a:latin typeface="Georgia" charset="0"/>
              <a:ea typeface="Georgia" charset="0"/>
              <a:cs typeface="Georgia"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7778" y="986319"/>
            <a:ext cx="3798399" cy="5686746"/>
          </a:xfrm>
          <a:prstGeom prst="rect">
            <a:avLst/>
          </a:prstGeom>
        </p:spPr>
      </p:pic>
      <p:sp>
        <p:nvSpPr>
          <p:cNvPr id="3" name="TextBox 2"/>
          <p:cNvSpPr txBox="1"/>
          <p:nvPr/>
        </p:nvSpPr>
        <p:spPr>
          <a:xfrm>
            <a:off x="213103" y="1455275"/>
            <a:ext cx="4761572" cy="2062103"/>
          </a:xfrm>
          <a:prstGeom prst="rect">
            <a:avLst/>
          </a:prstGeom>
          <a:solidFill>
            <a:schemeClr val="bg1"/>
          </a:solidFill>
        </p:spPr>
        <p:txBody>
          <a:bodyPr wrap="square" rtlCol="0">
            <a:spAutoFit/>
          </a:bodyPr>
          <a:lstStyle/>
          <a:p>
            <a:pPr algn="r"/>
            <a:r>
              <a:rPr lang="en-US" sz="1600" dirty="0">
                <a:latin typeface="Georgia" charset="0"/>
                <a:ea typeface="Georgia" charset="0"/>
                <a:cs typeface="Georgia" charset="0"/>
              </a:rPr>
              <a:t>[London] still contrived to give the impression that a touch of a magic wand would bring it to life again, though many of the vehicles in the streets were beginning to turn rusty. A year later the change was more noticeable. Large patches of plaster detached from </a:t>
            </a:r>
            <a:r>
              <a:rPr lang="en-US" sz="1600" dirty="0" err="1">
                <a:latin typeface="Georgia" charset="0"/>
                <a:ea typeface="Georgia" charset="0"/>
                <a:cs typeface="Georgia" charset="0"/>
              </a:rPr>
              <a:t>housefronts</a:t>
            </a:r>
            <a:r>
              <a:rPr lang="en-US" sz="1600" dirty="0">
                <a:latin typeface="Georgia" charset="0"/>
                <a:ea typeface="Georgia" charset="0"/>
                <a:cs typeface="Georgia" charset="0"/>
              </a:rPr>
              <a:t> had begun to litter the pavements. Dislodged tiles and chimney-pots could be found in the streets. (p. 197)</a:t>
            </a:r>
          </a:p>
        </p:txBody>
      </p:sp>
      <p:sp>
        <p:nvSpPr>
          <p:cNvPr id="5" name="TextBox 4"/>
          <p:cNvSpPr txBox="1"/>
          <p:nvPr/>
        </p:nvSpPr>
        <p:spPr>
          <a:xfrm>
            <a:off x="213103" y="3779473"/>
            <a:ext cx="4761572" cy="2554545"/>
          </a:xfrm>
          <a:prstGeom prst="rect">
            <a:avLst/>
          </a:prstGeom>
          <a:solidFill>
            <a:schemeClr val="bg1"/>
          </a:solidFill>
        </p:spPr>
        <p:txBody>
          <a:bodyPr wrap="square" rtlCol="0">
            <a:spAutoFit/>
          </a:bodyPr>
          <a:lstStyle/>
          <a:p>
            <a:pPr algn="r"/>
            <a:r>
              <a:rPr lang="en-US" sz="1600" dirty="0">
                <a:latin typeface="Georgia" charset="0"/>
                <a:ea typeface="Georgia" charset="0"/>
                <a:cs typeface="Georgia" charset="0"/>
              </a:rPr>
              <a:t>Once – not that year, nor the next, but later on – I stood in Piccadilly Circus again, looking round at the desolation, and trying to recreate in my mind’s eye the crowds that once swarmed there. I could no longer do it. Even in my memory they lacked reality. There was no tincture of them now. </a:t>
            </a:r>
            <a:r>
              <a:rPr lang="en-US" sz="1600" b="1" dirty="0">
                <a:latin typeface="Georgia" charset="0"/>
                <a:ea typeface="Georgia" charset="0"/>
                <a:cs typeface="Georgia" charset="0"/>
              </a:rPr>
              <a:t>They had become as much a backcloth of history as the audiences in the Roman Colosseum or the army of the Assyrians, and somehow, just as far removed. </a:t>
            </a:r>
            <a:r>
              <a:rPr lang="en-US" sz="1600" dirty="0">
                <a:latin typeface="Georgia" charset="0"/>
                <a:ea typeface="Georgia" charset="0"/>
                <a:cs typeface="Georgia" charset="0"/>
              </a:rPr>
              <a:t>(p. 198)</a:t>
            </a:r>
          </a:p>
        </p:txBody>
      </p:sp>
    </p:spTree>
    <p:extLst>
      <p:ext uri="{BB962C8B-B14F-4D97-AF65-F5344CB8AC3E}">
        <p14:creationId xmlns:p14="http://schemas.microsoft.com/office/powerpoint/2010/main" val="200342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9785" y="189185"/>
            <a:ext cx="5290207" cy="31741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785" y="3505200"/>
            <a:ext cx="5290207" cy="3174124"/>
          </a:xfrm>
          <a:prstGeom prst="rect">
            <a:avLst/>
          </a:prstGeom>
        </p:spPr>
      </p:pic>
      <p:sp>
        <p:nvSpPr>
          <p:cNvPr id="6" name="Title 1"/>
          <p:cNvSpPr>
            <a:spLocks noGrp="1"/>
          </p:cNvSpPr>
          <p:nvPr>
            <p:ph type="title"/>
          </p:nvPr>
        </p:nvSpPr>
        <p:spPr>
          <a:xfrm>
            <a:off x="1" y="210373"/>
            <a:ext cx="4643718" cy="1815651"/>
          </a:xfrm>
          <a:solidFill>
            <a:schemeClr val="bg1"/>
          </a:solidFill>
        </p:spPr>
        <p:txBody>
          <a:bodyPr>
            <a:normAutofit/>
          </a:bodyPr>
          <a:lstStyle/>
          <a:p>
            <a:pPr algn="l"/>
            <a:r>
              <a:rPr lang="en-US" sz="3600" b="1" dirty="0" smtClean="0">
                <a:latin typeface="Georgia" charset="0"/>
                <a:ea typeface="Georgia" charset="0"/>
                <a:cs typeface="Georgia" charset="0"/>
              </a:rPr>
              <a:t>  </a:t>
            </a:r>
            <a:r>
              <a:rPr lang="en-GB" sz="3600" b="1" dirty="0" smtClean="0">
                <a:latin typeface="Georgia" charset="0"/>
                <a:ea typeface="Georgia" charset="0"/>
                <a:cs typeface="Georgia" charset="0"/>
              </a:rPr>
              <a:t>Does apocalypse </a:t>
            </a:r>
            <a:br>
              <a:rPr lang="en-GB" sz="3600" b="1" dirty="0" smtClean="0">
                <a:latin typeface="Georgia" charset="0"/>
                <a:ea typeface="Georgia" charset="0"/>
                <a:cs typeface="Georgia" charset="0"/>
              </a:rPr>
            </a:br>
            <a:r>
              <a:rPr lang="en-GB" sz="3600" b="1" dirty="0">
                <a:latin typeface="Georgia" charset="0"/>
                <a:ea typeface="Georgia" charset="0"/>
                <a:cs typeface="Georgia" charset="0"/>
              </a:rPr>
              <a:t> </a:t>
            </a:r>
            <a:r>
              <a:rPr lang="en-GB" sz="3600" b="1" dirty="0" smtClean="0">
                <a:latin typeface="Georgia" charset="0"/>
                <a:ea typeface="Georgia" charset="0"/>
                <a:cs typeface="Georgia" charset="0"/>
              </a:rPr>
              <a:t> improve the </a:t>
            </a:r>
            <a:br>
              <a:rPr lang="en-GB" sz="3600" b="1" dirty="0" smtClean="0">
                <a:latin typeface="Georgia" charset="0"/>
                <a:ea typeface="Georgia" charset="0"/>
                <a:cs typeface="Georgia" charset="0"/>
              </a:rPr>
            </a:br>
            <a:r>
              <a:rPr lang="en-GB" sz="3600" b="1" dirty="0">
                <a:latin typeface="Georgia" charset="0"/>
                <a:ea typeface="Georgia" charset="0"/>
                <a:cs typeface="Georgia" charset="0"/>
              </a:rPr>
              <a:t> </a:t>
            </a:r>
            <a:r>
              <a:rPr lang="en-GB" sz="3600" b="1" dirty="0" smtClean="0">
                <a:latin typeface="Georgia" charset="0"/>
                <a:ea typeface="Georgia" charset="0"/>
                <a:cs typeface="Georgia" charset="0"/>
              </a:rPr>
              <a:t> world?</a:t>
            </a:r>
            <a:endParaRPr lang="en-US" sz="3600" b="1" dirty="0">
              <a:latin typeface="Georgia" charset="0"/>
              <a:ea typeface="Georgia" charset="0"/>
              <a:cs typeface="Georgia" charset="0"/>
            </a:endParaRPr>
          </a:p>
        </p:txBody>
      </p:sp>
    </p:spTree>
    <p:extLst>
      <p:ext uri="{BB962C8B-B14F-4D97-AF65-F5344CB8AC3E}">
        <p14:creationId xmlns:p14="http://schemas.microsoft.com/office/powerpoint/2010/main" val="4976081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0" y="210373"/>
            <a:ext cx="5678905" cy="641745"/>
          </a:xfrm>
          <a:solidFill>
            <a:schemeClr val="bg1"/>
          </a:solidFill>
        </p:spPr>
        <p:txBody>
          <a:bodyPr>
            <a:normAutofit/>
          </a:bodyPr>
          <a:lstStyle/>
          <a:p>
            <a:pPr algn="l"/>
            <a:r>
              <a:rPr lang="en-US" sz="3600" b="1" dirty="0" smtClean="0">
                <a:latin typeface="Georgia" charset="0"/>
                <a:ea typeface="Georgia" charset="0"/>
                <a:cs typeface="Georgia" charset="0"/>
              </a:rPr>
              <a:t>  </a:t>
            </a:r>
            <a:r>
              <a:rPr lang="en-GB" sz="3600" b="1" dirty="0" smtClean="0">
                <a:latin typeface="Georgia" charset="0"/>
                <a:ea typeface="Georgia" charset="0"/>
                <a:cs typeface="Georgia" charset="0"/>
              </a:rPr>
              <a:t>The </a:t>
            </a:r>
            <a:r>
              <a:rPr lang="en-GB" sz="3600" b="1" dirty="0" smtClean="0">
                <a:latin typeface="Georgia" charset="0"/>
                <a:ea typeface="Georgia" charset="0"/>
                <a:cs typeface="Georgia" charset="0"/>
              </a:rPr>
              <a:t>comic apocalypse</a:t>
            </a:r>
            <a:endParaRPr lang="en-US" sz="3600" b="1" dirty="0">
              <a:latin typeface="Georgia" charset="0"/>
              <a:ea typeface="Georgia" charset="0"/>
              <a:cs typeface="Georgia"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6241" y="979393"/>
            <a:ext cx="5932394" cy="5716670"/>
          </a:xfrm>
          <a:prstGeom prst="rect">
            <a:avLst/>
          </a:prstGeom>
        </p:spPr>
      </p:pic>
    </p:spTree>
    <p:extLst>
      <p:ext uri="{BB962C8B-B14F-4D97-AF65-F5344CB8AC3E}">
        <p14:creationId xmlns:p14="http://schemas.microsoft.com/office/powerpoint/2010/main" val="21455728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08548" y="192505"/>
            <a:ext cx="8694821" cy="6494085"/>
          </a:xfrm>
          <a:prstGeom prst="rect">
            <a:avLst/>
          </a:prstGeom>
          <a:solidFill>
            <a:schemeClr val="bg1"/>
          </a:solidFill>
        </p:spPr>
        <p:txBody>
          <a:bodyPr wrap="square" rtlCol="0">
            <a:spAutoFit/>
          </a:bodyPr>
          <a:lstStyle/>
          <a:p>
            <a:r>
              <a:rPr lang="en-GB" sz="1600" dirty="0">
                <a:latin typeface="Georgia" charset="0"/>
                <a:ea typeface="Georgia" charset="0"/>
                <a:cs typeface="Georgia" charset="0"/>
              </a:rPr>
              <a:t>Hyde Park Corner was, of course, unrecognizable. The twisted metal of crashed cars lay scattered at the base of the great earth mound that had gone up like a gigantic molehill. Picking their way carefully through the debris, the doctors led their charges to the roofless hospital that once had been St George’s.</a:t>
            </a:r>
          </a:p>
          <a:p>
            <a:r>
              <a:rPr lang="en-GB" sz="1600" dirty="0">
                <a:latin typeface="Georgia" charset="0"/>
                <a:ea typeface="Georgia" charset="0"/>
                <a:cs typeface="Georgia" charset="0"/>
              </a:rPr>
              <a:t>	‘Perfectly all right for a few hours,’ Thirsk said briskly. He shepherded his charges into the abandoned casualty ward, stepping with care over the stretched bodies of recent car-crash victims. ‘Pity we’ve got no toys for them though,’ he added looking round. ‘The fives and over aren’t going to like it much here.’</a:t>
            </a:r>
          </a:p>
          <a:p>
            <a:r>
              <a:rPr lang="en-GB" sz="1600" dirty="0">
                <a:latin typeface="Georgia" charset="0"/>
                <a:ea typeface="Georgia" charset="0"/>
                <a:cs typeface="Georgia" charset="0"/>
              </a:rPr>
              <a:t>	‘We’re in the middle of a disaster, man,’ Harcourt snapped. ‘Good for the creative process anyway, to have a period without toys. I thought we’d been through that.’</a:t>
            </a:r>
          </a:p>
          <a:p>
            <a:r>
              <a:rPr lang="en-GB" sz="1600" dirty="0">
                <a:latin typeface="Georgia" charset="0"/>
                <a:ea typeface="Georgia" charset="0"/>
                <a:cs typeface="Georgia" charset="0"/>
              </a:rPr>
              <a:t>	A man with a bandaged head stirred and groaned loudly at the disturbance. Thirsk went over and peered down at him.</a:t>
            </a:r>
          </a:p>
          <a:p>
            <a:r>
              <a:rPr lang="en-GB" sz="1600" dirty="0">
                <a:latin typeface="Georgia" charset="0"/>
                <a:ea typeface="Georgia" charset="0"/>
                <a:cs typeface="Georgia" charset="0"/>
              </a:rPr>
              <a:t>	‘Look at this,’ he chortled. ‘The </a:t>
            </a:r>
            <a:r>
              <a:rPr lang="en-GB" sz="1600" dirty="0" err="1">
                <a:latin typeface="Georgia" charset="0"/>
                <a:ea typeface="Georgia" charset="0"/>
                <a:cs typeface="Georgia" charset="0"/>
              </a:rPr>
              <a:t>unsevered</a:t>
            </a:r>
            <a:r>
              <a:rPr lang="en-GB" sz="1600" dirty="0">
                <a:latin typeface="Georgia" charset="0"/>
                <a:ea typeface="Georgia" charset="0"/>
                <a:cs typeface="Georgia" charset="0"/>
              </a:rPr>
              <a:t> umbilical cord and its consequences, eh, Harcourt?’</a:t>
            </a:r>
          </a:p>
          <a:p>
            <a:r>
              <a:rPr lang="en-GB" sz="1600" dirty="0">
                <a:latin typeface="Georgia" charset="0"/>
                <a:ea typeface="Georgia" charset="0"/>
                <a:cs typeface="Georgia" charset="0"/>
              </a:rPr>
              <a:t>	By the side of the patient lay a white-gowned anaesthetist. His hand still firmly clasped the needle which protruded from the patient’s arm. Harcourt’s worried expression vanished for a moment.</a:t>
            </a:r>
          </a:p>
          <a:p>
            <a:r>
              <a:rPr lang="en-GB" sz="1600" dirty="0">
                <a:latin typeface="Georgia" charset="0"/>
                <a:ea typeface="Georgia" charset="0"/>
                <a:cs typeface="Georgia" charset="0"/>
              </a:rPr>
              <a:t>	‘The death of non-separation,’ he agreed. ‘This will serve as a lesson to the children.’</a:t>
            </a:r>
          </a:p>
          <a:p>
            <a:r>
              <a:rPr lang="en-GB" sz="1600" dirty="0">
                <a:latin typeface="Georgia" charset="0"/>
                <a:ea typeface="Georgia" charset="0"/>
                <a:cs typeface="Georgia" charset="0"/>
              </a:rPr>
              <a:t>	The analysts, tiptoeing like two Father Christmases leaving the nursery, left the hospital and struck off in the direction of Westminster. Although some of the buildings seemed to have lost their roofs, the disaster had been less complete here and Piccadilly, if you didn’t count the fallen trees in Green Park and the strange new elongated shape of the Ritz, was much as before.</a:t>
            </a:r>
          </a:p>
          <a:p>
            <a:r>
              <a:rPr lang="en-GB" sz="1600" dirty="0">
                <a:latin typeface="Georgia" charset="0"/>
                <a:ea typeface="Georgia" charset="0"/>
                <a:cs typeface="Georgia" charset="0"/>
              </a:rPr>
              <a:t>	Thirsk and Harcourt strode along at a good speed. ‘We’re in luck,’ Thirsk remarked, ‘if you look at the situation objectively. This is just the kind of traumatic shock this society needs to jolt it out of its complacency.’ (pp. 25-6)</a:t>
            </a:r>
          </a:p>
        </p:txBody>
      </p:sp>
    </p:spTree>
    <p:extLst>
      <p:ext uri="{BB962C8B-B14F-4D97-AF65-F5344CB8AC3E}">
        <p14:creationId xmlns:p14="http://schemas.microsoft.com/office/powerpoint/2010/main" val="13138407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10468"/>
            <a:ext cx="6216316" cy="1281448"/>
          </a:xfrm>
          <a:solidFill>
            <a:schemeClr val="bg1"/>
          </a:solidFill>
        </p:spPr>
        <p:txBody>
          <a:bodyPr>
            <a:noAutofit/>
          </a:bodyPr>
          <a:lstStyle/>
          <a:p>
            <a:pPr algn="l"/>
            <a:r>
              <a:rPr lang="en-US" sz="3600" b="1" smtClean="0">
                <a:latin typeface="Georgia" charset="0"/>
                <a:ea typeface="Georgia" charset="0"/>
                <a:cs typeface="Georgia" charset="0"/>
              </a:rPr>
              <a:t>  But </a:t>
            </a:r>
            <a:r>
              <a:rPr lang="en-US" sz="3600" b="1" dirty="0" smtClean="0">
                <a:latin typeface="Georgia" charset="0"/>
                <a:ea typeface="Georgia" charset="0"/>
                <a:cs typeface="Georgia" charset="0"/>
              </a:rPr>
              <a:t>how should we </a:t>
            </a:r>
            <a:r>
              <a:rPr lang="en-US" sz="3600" b="1" smtClean="0">
                <a:latin typeface="Georgia" charset="0"/>
                <a:ea typeface="Georgia" charset="0"/>
                <a:cs typeface="Georgia" charset="0"/>
              </a:rPr>
              <a:t>read </a:t>
            </a:r>
            <a:br>
              <a:rPr lang="en-US" sz="3600" b="1" smtClean="0">
                <a:latin typeface="Georgia" charset="0"/>
                <a:ea typeface="Georgia" charset="0"/>
                <a:cs typeface="Georgia" charset="0"/>
              </a:rPr>
            </a:br>
            <a:r>
              <a:rPr lang="en-US" sz="3600" b="1">
                <a:latin typeface="Georgia" charset="0"/>
                <a:ea typeface="Georgia" charset="0"/>
                <a:cs typeface="Georgia" charset="0"/>
              </a:rPr>
              <a:t> </a:t>
            </a:r>
            <a:r>
              <a:rPr lang="en-US" sz="3600" b="1" smtClean="0">
                <a:latin typeface="Georgia" charset="0"/>
                <a:ea typeface="Georgia" charset="0"/>
                <a:cs typeface="Georgia" charset="0"/>
              </a:rPr>
              <a:t> the </a:t>
            </a:r>
            <a:r>
              <a:rPr lang="en-US" sz="3600" b="1" dirty="0" smtClean="0">
                <a:latin typeface="Georgia" charset="0"/>
                <a:ea typeface="Georgia" charset="0"/>
                <a:cs typeface="Georgia" charset="0"/>
              </a:rPr>
              <a:t>comic apocalypse?</a:t>
            </a:r>
            <a:endParaRPr lang="en-US" sz="3600" b="1" dirty="0">
              <a:latin typeface="Georgia" charset="0"/>
              <a:ea typeface="Georgia" charset="0"/>
              <a:cs typeface="Georgia"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580" y="1732546"/>
            <a:ext cx="6561220" cy="4840722"/>
          </a:xfrm>
          <a:prstGeom prst="rect">
            <a:avLst/>
          </a:prstGeom>
        </p:spPr>
      </p:pic>
    </p:spTree>
    <p:extLst>
      <p:ext uri="{BB962C8B-B14F-4D97-AF65-F5344CB8AC3E}">
        <p14:creationId xmlns:p14="http://schemas.microsoft.com/office/powerpoint/2010/main" val="5421917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
            <a:ext cx="9144000" cy="6846570"/>
          </a:xfrm>
          <a:prstGeom prst="rect">
            <a:avLst/>
          </a:prstGeom>
        </p:spPr>
      </p:pic>
      <p:sp>
        <p:nvSpPr>
          <p:cNvPr id="2" name="Title 1"/>
          <p:cNvSpPr>
            <a:spLocks noGrp="1"/>
          </p:cNvSpPr>
          <p:nvPr>
            <p:ph type="title"/>
          </p:nvPr>
        </p:nvSpPr>
        <p:spPr>
          <a:xfrm>
            <a:off x="0" y="233542"/>
            <a:ext cx="7834045" cy="927438"/>
          </a:xfrm>
          <a:solidFill>
            <a:schemeClr val="bg1"/>
          </a:solidFill>
        </p:spPr>
        <p:txBody>
          <a:bodyPr>
            <a:normAutofit fontScale="90000"/>
          </a:bodyPr>
          <a:lstStyle/>
          <a:p>
            <a:pPr algn="l"/>
            <a:r>
              <a:rPr lang="en-US" sz="4000" b="1" smtClean="0">
                <a:latin typeface="Georgia" charset="0"/>
                <a:ea typeface="Georgia" charset="0"/>
                <a:cs typeface="Georgia" charset="0"/>
              </a:rPr>
              <a:t>  London’s </a:t>
            </a:r>
            <a:r>
              <a:rPr lang="en-US" sz="4000" b="1">
                <a:latin typeface="Georgia" charset="0"/>
                <a:ea typeface="Georgia" charset="0"/>
                <a:cs typeface="Georgia" charset="0"/>
              </a:rPr>
              <a:t>a</a:t>
            </a:r>
            <a:r>
              <a:rPr lang="en-US" sz="4000" b="1" smtClean="0">
                <a:latin typeface="Georgia" charset="0"/>
                <a:ea typeface="Georgia" charset="0"/>
                <a:cs typeface="Georgia" charset="0"/>
              </a:rPr>
              <a:t>pocalyptic </a:t>
            </a:r>
            <a:r>
              <a:rPr lang="en-US" sz="4000" b="1" dirty="0">
                <a:latin typeface="Georgia" charset="0"/>
                <a:ea typeface="Georgia" charset="0"/>
                <a:cs typeface="Georgia" charset="0"/>
              </a:rPr>
              <a:t>t</a:t>
            </a:r>
            <a:r>
              <a:rPr lang="en-US" sz="4000" b="1" smtClean="0">
                <a:latin typeface="Georgia" charset="0"/>
                <a:ea typeface="Georgia" charset="0"/>
                <a:cs typeface="Georgia" charset="0"/>
              </a:rPr>
              <a:t>radition</a:t>
            </a:r>
            <a:endParaRPr lang="en-US" sz="4000" b="1" dirty="0">
              <a:latin typeface="Georgia" charset="0"/>
              <a:ea typeface="Georgia" charset="0"/>
              <a:cs typeface="Georgia" charset="0"/>
            </a:endParaRPr>
          </a:p>
        </p:txBody>
      </p:sp>
      <p:sp>
        <p:nvSpPr>
          <p:cNvPr id="5" name="TextBox 4"/>
          <p:cNvSpPr txBox="1"/>
          <p:nvPr/>
        </p:nvSpPr>
        <p:spPr>
          <a:xfrm>
            <a:off x="4583151" y="6184105"/>
            <a:ext cx="4560849" cy="523220"/>
          </a:xfrm>
          <a:prstGeom prst="rect">
            <a:avLst/>
          </a:prstGeom>
          <a:solidFill>
            <a:schemeClr val="bg1"/>
          </a:solidFill>
        </p:spPr>
        <p:txBody>
          <a:bodyPr wrap="square" rtlCol="0">
            <a:spAutoFit/>
          </a:bodyPr>
          <a:lstStyle/>
          <a:p>
            <a:pPr algn="r"/>
            <a:r>
              <a:rPr lang="en-US" sz="1400" b="1" dirty="0">
                <a:latin typeface="Georgia" charset="0"/>
                <a:ea typeface="Georgia" charset="0"/>
                <a:cs typeface="Georgia" charset="0"/>
              </a:rPr>
              <a:t>The angel of death presides over London during the Great Plague of </a:t>
            </a:r>
            <a:r>
              <a:rPr lang="en-US" sz="1400" b="1" dirty="0" smtClean="0">
                <a:latin typeface="Georgia" charset="0"/>
                <a:ea typeface="Georgia" charset="0"/>
                <a:cs typeface="Georgia" charset="0"/>
              </a:rPr>
              <a:t>1665–66</a:t>
            </a:r>
            <a:endParaRPr lang="en-US" sz="1400" b="1" dirty="0">
              <a:latin typeface="Georgia" charset="0"/>
              <a:ea typeface="Georgia" charset="0"/>
              <a:cs typeface="Georgia" charset="0"/>
            </a:endParaRPr>
          </a:p>
        </p:txBody>
      </p:sp>
      <p:sp>
        <p:nvSpPr>
          <p:cNvPr id="3" name="TextBox 2"/>
          <p:cNvSpPr txBox="1"/>
          <p:nvPr/>
        </p:nvSpPr>
        <p:spPr>
          <a:xfrm>
            <a:off x="1569308" y="2167847"/>
            <a:ext cx="6054117" cy="2585323"/>
          </a:xfrm>
          <a:prstGeom prst="rect">
            <a:avLst/>
          </a:prstGeom>
          <a:solidFill>
            <a:schemeClr val="bg1"/>
          </a:solidFill>
        </p:spPr>
        <p:txBody>
          <a:bodyPr wrap="square" rtlCol="0">
            <a:spAutoFit/>
          </a:bodyPr>
          <a:lstStyle/>
          <a:p>
            <a:r>
              <a:rPr lang="en-US" sz="3200" b="1" dirty="0">
                <a:latin typeface="Georgia" charset="0"/>
                <a:ea typeface="Georgia" charset="0"/>
                <a:cs typeface="Georgia" charset="0"/>
              </a:rPr>
              <a:t>apocalypse (n.) </a:t>
            </a:r>
            <a:endParaRPr lang="en-US" sz="3200" b="1" dirty="0" smtClean="0">
              <a:latin typeface="Georgia" charset="0"/>
              <a:ea typeface="Georgia" charset="0"/>
              <a:cs typeface="Georgia" charset="0"/>
            </a:endParaRPr>
          </a:p>
          <a:p>
            <a:endParaRPr lang="en-US" dirty="0">
              <a:latin typeface="Georgia" charset="0"/>
              <a:ea typeface="Georgia" charset="0"/>
              <a:cs typeface="Georgia" charset="0"/>
            </a:endParaRPr>
          </a:p>
          <a:p>
            <a:r>
              <a:rPr lang="en-US" sz="1600" dirty="0" smtClean="0">
                <a:latin typeface="Georgia" charset="0"/>
                <a:ea typeface="Georgia" charset="0"/>
                <a:cs typeface="Georgia" charset="0"/>
              </a:rPr>
              <a:t>14thc</a:t>
            </a:r>
            <a:r>
              <a:rPr lang="en-US" sz="1600" dirty="0">
                <a:latin typeface="Georgia" charset="0"/>
                <a:ea typeface="Georgia" charset="0"/>
                <a:cs typeface="Georgia" charset="0"/>
              </a:rPr>
              <a:t>., “revelation, disclosure,” from Church Latin </a:t>
            </a:r>
            <a:r>
              <a:rPr lang="en-US" sz="1600" dirty="0" err="1">
                <a:latin typeface="Georgia" charset="0"/>
                <a:ea typeface="Georgia" charset="0"/>
                <a:cs typeface="Georgia" charset="0"/>
              </a:rPr>
              <a:t>apocalypsis</a:t>
            </a:r>
            <a:r>
              <a:rPr lang="en-US" sz="1600" dirty="0">
                <a:latin typeface="Georgia" charset="0"/>
                <a:ea typeface="Georgia" charset="0"/>
                <a:cs typeface="Georgia" charset="0"/>
              </a:rPr>
              <a:t> </a:t>
            </a:r>
            <a:endParaRPr lang="en-US" sz="1600" dirty="0" smtClean="0">
              <a:latin typeface="Georgia" charset="0"/>
              <a:ea typeface="Georgia" charset="0"/>
              <a:cs typeface="Georgia" charset="0"/>
            </a:endParaRPr>
          </a:p>
          <a:p>
            <a:endParaRPr lang="en-US" sz="1600" dirty="0">
              <a:latin typeface="Georgia" charset="0"/>
              <a:ea typeface="Georgia" charset="0"/>
              <a:cs typeface="Georgia" charset="0"/>
            </a:endParaRPr>
          </a:p>
          <a:p>
            <a:r>
              <a:rPr lang="en-US" sz="1600" dirty="0" smtClean="0">
                <a:latin typeface="Georgia" charset="0"/>
                <a:ea typeface="Georgia" charset="0"/>
                <a:cs typeface="Georgia" charset="0"/>
              </a:rPr>
              <a:t>Derives </a:t>
            </a:r>
            <a:r>
              <a:rPr lang="en-US" sz="1600" dirty="0">
                <a:latin typeface="Georgia" charset="0"/>
                <a:ea typeface="Georgia" charset="0"/>
                <a:cs typeface="Georgia" charset="0"/>
              </a:rPr>
              <a:t>from Ancient Greek: </a:t>
            </a:r>
            <a:r>
              <a:rPr lang="en-US" sz="1600" dirty="0" err="1">
                <a:latin typeface="Georgia" charset="0"/>
                <a:ea typeface="Georgia" charset="0"/>
                <a:cs typeface="Georgia" charset="0"/>
              </a:rPr>
              <a:t>ἀ</a:t>
            </a:r>
            <a:r>
              <a:rPr lang="en-US" sz="1600" dirty="0">
                <a:latin typeface="Georgia" charset="0"/>
                <a:ea typeface="Georgia" charset="0"/>
                <a:cs typeface="Georgia" charset="0"/>
              </a:rPr>
              <a:t>π</a:t>
            </a:r>
            <a:r>
              <a:rPr lang="en-US" sz="1600" dirty="0" err="1">
                <a:latin typeface="Georgia" charset="0"/>
                <a:ea typeface="Georgia" charset="0"/>
                <a:cs typeface="Georgia" charset="0"/>
              </a:rPr>
              <a:t>οκάλυψις</a:t>
            </a:r>
            <a:r>
              <a:rPr lang="en-US" sz="1600" dirty="0">
                <a:latin typeface="Georgia" charset="0"/>
                <a:ea typeface="Georgia" charset="0"/>
                <a:cs typeface="Georgia" charset="0"/>
              </a:rPr>
              <a:t> </a:t>
            </a:r>
            <a:r>
              <a:rPr lang="en-US" sz="1600" dirty="0" smtClean="0">
                <a:latin typeface="Georgia" charset="0"/>
                <a:ea typeface="Georgia" charset="0"/>
                <a:cs typeface="Georgia" charset="0"/>
              </a:rPr>
              <a:t>[</a:t>
            </a:r>
            <a:r>
              <a:rPr lang="en-US" sz="1600" i="1" dirty="0" err="1" smtClean="0">
                <a:latin typeface="Georgia" charset="0"/>
                <a:ea typeface="Georgia" charset="0"/>
                <a:cs typeface="Georgia" charset="0"/>
              </a:rPr>
              <a:t>apokálypsis</a:t>
            </a:r>
            <a:r>
              <a:rPr lang="en-US" sz="1600" dirty="0" smtClean="0">
                <a:latin typeface="Georgia" charset="0"/>
                <a:ea typeface="Georgia" charset="0"/>
                <a:cs typeface="Georgia" charset="0"/>
              </a:rPr>
              <a:t>], </a:t>
            </a:r>
            <a:r>
              <a:rPr lang="en-US" sz="1600" dirty="0">
                <a:latin typeface="Georgia" charset="0"/>
                <a:ea typeface="Georgia" charset="0"/>
                <a:cs typeface="Georgia" charset="0"/>
              </a:rPr>
              <a:t>meaning a lifting of the veil or revelation</a:t>
            </a:r>
            <a:r>
              <a:rPr lang="en-US" sz="1600" dirty="0" smtClean="0">
                <a:latin typeface="Georgia" charset="0"/>
                <a:ea typeface="Georgia" charset="0"/>
                <a:cs typeface="Georgia" charset="0"/>
              </a:rPr>
              <a:t>.</a:t>
            </a:r>
          </a:p>
          <a:p>
            <a:endParaRPr lang="en-US" sz="1600" dirty="0">
              <a:latin typeface="Georgia" charset="0"/>
              <a:ea typeface="Georgia" charset="0"/>
              <a:cs typeface="Georgia" charset="0"/>
            </a:endParaRPr>
          </a:p>
          <a:p>
            <a:r>
              <a:rPr lang="en-US" sz="1600" dirty="0" smtClean="0">
                <a:latin typeface="Georgia" charset="0"/>
                <a:ea typeface="Georgia" charset="0"/>
                <a:cs typeface="Georgia" charset="0"/>
              </a:rPr>
              <a:t>But </a:t>
            </a:r>
            <a:r>
              <a:rPr lang="en-US" sz="1600" dirty="0">
                <a:latin typeface="Georgia" charset="0"/>
                <a:ea typeface="Georgia" charset="0"/>
                <a:cs typeface="Georgia" charset="0"/>
              </a:rPr>
              <a:t>the use of </a:t>
            </a:r>
            <a:r>
              <a:rPr lang="en-US" sz="1600" dirty="0" smtClean="0">
                <a:latin typeface="Georgia" charset="0"/>
                <a:ea typeface="Georgia" charset="0"/>
                <a:cs typeface="Georgia" charset="0"/>
              </a:rPr>
              <a:t>apocalypse </a:t>
            </a:r>
            <a:r>
              <a:rPr lang="en-US" sz="1600" dirty="0">
                <a:latin typeface="Georgia" charset="0"/>
                <a:ea typeface="Georgia" charset="0"/>
                <a:cs typeface="Georgia" charset="0"/>
              </a:rPr>
              <a:t>to mean “a cataclysmic event” is modern. </a:t>
            </a:r>
          </a:p>
        </p:txBody>
      </p:sp>
    </p:spTree>
    <p:extLst>
      <p:ext uri="{BB962C8B-B14F-4D97-AF65-F5344CB8AC3E}">
        <p14:creationId xmlns:p14="http://schemas.microsoft.com/office/powerpoint/2010/main" val="25322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5843" y="-3389"/>
            <a:ext cx="2431740" cy="375558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0677" y="4415785"/>
            <a:ext cx="3663323" cy="2442215"/>
          </a:xfrm>
          <a:prstGeom prst="rect">
            <a:avLst/>
          </a:prstGeom>
        </p:spPr>
      </p:pic>
      <p:sp>
        <p:nvSpPr>
          <p:cNvPr id="5" name="TextBox 4"/>
          <p:cNvSpPr txBox="1"/>
          <p:nvPr/>
        </p:nvSpPr>
        <p:spPr>
          <a:xfrm>
            <a:off x="5358064" y="6415704"/>
            <a:ext cx="3785936" cy="307777"/>
          </a:xfrm>
          <a:prstGeom prst="rect">
            <a:avLst/>
          </a:prstGeom>
          <a:solidFill>
            <a:schemeClr val="bg1"/>
          </a:solidFill>
        </p:spPr>
        <p:txBody>
          <a:bodyPr wrap="square" rtlCol="0">
            <a:spAutoFit/>
          </a:bodyPr>
          <a:lstStyle/>
          <a:p>
            <a:pPr algn="r"/>
            <a:r>
              <a:rPr lang="en-US" sz="1400" smtClean="0">
                <a:latin typeface="Georgia" charset="0"/>
                <a:ea typeface="Georgia" charset="0"/>
                <a:cs typeface="Georgia" charset="0"/>
              </a:rPr>
              <a:t>China Miéville</a:t>
            </a:r>
            <a:r>
              <a:rPr lang="en-US" sz="1400">
                <a:latin typeface="Georgia" charset="0"/>
                <a:ea typeface="Georgia" charset="0"/>
                <a:cs typeface="Georgia" charset="0"/>
              </a:rPr>
              <a:t>,</a:t>
            </a:r>
            <a:r>
              <a:rPr lang="en-US" sz="1400" smtClean="0">
                <a:latin typeface="Georgia" charset="0"/>
                <a:ea typeface="Georgia" charset="0"/>
                <a:cs typeface="Georgia" charset="0"/>
              </a:rPr>
              <a:t> </a:t>
            </a:r>
            <a:r>
              <a:rPr lang="en-US" sz="1400" i="1" dirty="0" smtClean="0">
                <a:latin typeface="Georgia" charset="0"/>
                <a:ea typeface="Georgia" charset="0"/>
                <a:cs typeface="Georgia" charset="0"/>
              </a:rPr>
              <a:t>Perdido Street Station </a:t>
            </a:r>
            <a:r>
              <a:rPr lang="en-US" sz="1400" dirty="0" smtClean="0">
                <a:latin typeface="Georgia" charset="0"/>
                <a:ea typeface="Georgia" charset="0"/>
                <a:cs typeface="Georgia" charset="0"/>
              </a:rPr>
              <a:t>(2000)</a:t>
            </a:r>
            <a:endParaRPr lang="en-US" sz="1400" dirty="0">
              <a:latin typeface="Georgia" charset="0"/>
              <a:ea typeface="Georgia" charset="0"/>
              <a:cs typeface="Georgia"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5961"/>
            <a:ext cx="4322649" cy="179119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969334"/>
            <a:ext cx="5111933" cy="1942534"/>
          </a:xfrm>
          <a:prstGeom prst="rect">
            <a:avLst/>
          </a:prstGeom>
        </p:spPr>
      </p:pic>
      <p:sp>
        <p:nvSpPr>
          <p:cNvPr id="8" name="TextBox 7"/>
          <p:cNvSpPr txBox="1"/>
          <p:nvPr/>
        </p:nvSpPr>
        <p:spPr>
          <a:xfrm>
            <a:off x="0" y="6415705"/>
            <a:ext cx="3660925" cy="307777"/>
          </a:xfrm>
          <a:prstGeom prst="rect">
            <a:avLst/>
          </a:prstGeom>
          <a:solidFill>
            <a:schemeClr val="bg1"/>
          </a:solidFill>
        </p:spPr>
        <p:txBody>
          <a:bodyPr wrap="square" rtlCol="0">
            <a:spAutoFit/>
          </a:bodyPr>
          <a:lstStyle/>
          <a:p>
            <a:r>
              <a:rPr lang="en-US" sz="1400" dirty="0" smtClean="0">
                <a:latin typeface="Georgia" charset="0"/>
                <a:ea typeface="Georgia" charset="0"/>
                <a:cs typeface="Georgia" charset="0"/>
              </a:rPr>
              <a:t>Ben </a:t>
            </a:r>
            <a:r>
              <a:rPr lang="en-US" sz="1400" dirty="0" err="1" smtClean="0">
                <a:latin typeface="Georgia" charset="0"/>
                <a:ea typeface="Georgia" charset="0"/>
                <a:cs typeface="Georgia" charset="0"/>
              </a:rPr>
              <a:t>Aaronovitch</a:t>
            </a:r>
            <a:r>
              <a:rPr lang="en-US" sz="1400" dirty="0" smtClean="0">
                <a:latin typeface="Georgia" charset="0"/>
                <a:ea typeface="Georgia" charset="0"/>
                <a:cs typeface="Georgia" charset="0"/>
              </a:rPr>
              <a:t>, </a:t>
            </a:r>
            <a:r>
              <a:rPr lang="en-US" sz="1400" i="1" dirty="0" smtClean="0">
                <a:latin typeface="Georgia" charset="0"/>
                <a:ea typeface="Georgia" charset="0"/>
                <a:cs typeface="Georgia" charset="0"/>
              </a:rPr>
              <a:t>Rivers of London </a:t>
            </a:r>
            <a:r>
              <a:rPr lang="en-US" sz="1400" dirty="0" smtClean="0">
                <a:latin typeface="Georgia" charset="0"/>
                <a:ea typeface="Georgia" charset="0"/>
                <a:cs typeface="Georgia" charset="0"/>
              </a:rPr>
              <a:t>(2011)</a:t>
            </a:r>
            <a:endParaRPr lang="en-US" sz="1400" dirty="0">
              <a:latin typeface="Georgia" charset="0"/>
              <a:ea typeface="Georgia" charset="0"/>
              <a:cs typeface="Georgia" charset="0"/>
            </a:endParaRPr>
          </a:p>
        </p:txBody>
      </p:sp>
      <p:sp>
        <p:nvSpPr>
          <p:cNvPr id="9" name="TextBox 8"/>
          <p:cNvSpPr txBox="1"/>
          <p:nvPr/>
        </p:nvSpPr>
        <p:spPr>
          <a:xfrm>
            <a:off x="0" y="2452211"/>
            <a:ext cx="2807857" cy="307777"/>
          </a:xfrm>
          <a:prstGeom prst="rect">
            <a:avLst/>
          </a:prstGeom>
          <a:solidFill>
            <a:schemeClr val="bg1"/>
          </a:solidFill>
        </p:spPr>
        <p:txBody>
          <a:bodyPr wrap="square" rtlCol="0">
            <a:spAutoFit/>
          </a:bodyPr>
          <a:lstStyle/>
          <a:p>
            <a:r>
              <a:rPr lang="en-US" sz="1400" dirty="0" smtClean="0">
                <a:latin typeface="Georgia" charset="0"/>
                <a:ea typeface="Georgia" charset="0"/>
                <a:cs typeface="Georgia" charset="0"/>
              </a:rPr>
              <a:t>Neil Gaiman, </a:t>
            </a:r>
            <a:r>
              <a:rPr lang="en-US" sz="1400" i="1" dirty="0" err="1" smtClean="0">
                <a:latin typeface="Georgia" charset="0"/>
                <a:ea typeface="Georgia" charset="0"/>
                <a:cs typeface="Georgia" charset="0"/>
              </a:rPr>
              <a:t>Neverwhere</a:t>
            </a:r>
            <a:r>
              <a:rPr lang="en-US" sz="1400" dirty="0" smtClean="0">
                <a:latin typeface="Georgia" charset="0"/>
                <a:ea typeface="Georgia" charset="0"/>
                <a:cs typeface="Georgia" charset="0"/>
              </a:rPr>
              <a:t> (1996)</a:t>
            </a:r>
            <a:endParaRPr lang="en-US" sz="1400" dirty="0">
              <a:latin typeface="Georgia" charset="0"/>
              <a:ea typeface="Georgia" charset="0"/>
              <a:cs typeface="Georgia" charset="0"/>
            </a:endParaRPr>
          </a:p>
        </p:txBody>
      </p:sp>
      <p:sp>
        <p:nvSpPr>
          <p:cNvPr id="10" name="TextBox 9"/>
          <p:cNvSpPr txBox="1"/>
          <p:nvPr/>
        </p:nvSpPr>
        <p:spPr>
          <a:xfrm>
            <a:off x="6487076" y="3844466"/>
            <a:ext cx="2656924" cy="307777"/>
          </a:xfrm>
          <a:prstGeom prst="rect">
            <a:avLst/>
          </a:prstGeom>
          <a:solidFill>
            <a:schemeClr val="bg1"/>
          </a:solidFill>
        </p:spPr>
        <p:txBody>
          <a:bodyPr wrap="square" rtlCol="0">
            <a:spAutoFit/>
          </a:bodyPr>
          <a:lstStyle/>
          <a:p>
            <a:pPr algn="r"/>
            <a:r>
              <a:rPr lang="en-US" sz="1400" dirty="0" smtClean="0">
                <a:latin typeface="Georgia" charset="0"/>
                <a:ea typeface="Georgia" charset="0"/>
                <a:cs typeface="Georgia" charset="0"/>
              </a:rPr>
              <a:t>Maggie Gee, </a:t>
            </a:r>
            <a:r>
              <a:rPr lang="en-US" sz="1400" i="1" dirty="0" smtClean="0">
                <a:latin typeface="Georgia" charset="0"/>
                <a:ea typeface="Georgia" charset="0"/>
                <a:cs typeface="Georgia" charset="0"/>
              </a:rPr>
              <a:t>The Flood </a:t>
            </a:r>
            <a:r>
              <a:rPr lang="en-US" sz="1400" dirty="0" smtClean="0">
                <a:latin typeface="Georgia" charset="0"/>
                <a:ea typeface="Georgia" charset="0"/>
                <a:cs typeface="Georgia" charset="0"/>
              </a:rPr>
              <a:t>(2004)</a:t>
            </a:r>
            <a:endParaRPr lang="en-US" sz="1400" dirty="0">
              <a:latin typeface="Georgia" charset="0"/>
              <a:ea typeface="Georgia" charset="0"/>
              <a:cs typeface="Georgia" charset="0"/>
            </a:endParaRPr>
          </a:p>
        </p:txBody>
      </p:sp>
      <p:sp>
        <p:nvSpPr>
          <p:cNvPr id="6" name="Title 1"/>
          <p:cNvSpPr>
            <a:spLocks noGrp="1"/>
          </p:cNvSpPr>
          <p:nvPr>
            <p:ph type="title"/>
          </p:nvPr>
        </p:nvSpPr>
        <p:spPr>
          <a:xfrm>
            <a:off x="0" y="94418"/>
            <a:ext cx="5111933" cy="606990"/>
          </a:xfrm>
          <a:solidFill>
            <a:schemeClr val="bg1"/>
          </a:solidFill>
        </p:spPr>
        <p:txBody>
          <a:bodyPr>
            <a:normAutofit fontScale="90000"/>
          </a:bodyPr>
          <a:lstStyle/>
          <a:p>
            <a:pPr algn="l"/>
            <a:r>
              <a:rPr lang="en-US" sz="3800" b="1" dirty="0" smtClean="0">
                <a:latin typeface="Georgia" charset="0"/>
                <a:ea typeface="Georgia" charset="0"/>
                <a:cs typeface="Georgia" charset="0"/>
              </a:rPr>
              <a:t>  </a:t>
            </a:r>
            <a:r>
              <a:rPr lang="en-US" sz="3100" b="1" dirty="0" smtClean="0">
                <a:latin typeface="Georgia" charset="0"/>
                <a:ea typeface="Georgia" charset="0"/>
                <a:cs typeface="Georgia" charset="0"/>
              </a:rPr>
              <a:t>Apocalyptic </a:t>
            </a:r>
            <a:r>
              <a:rPr lang="en-US" sz="3100" b="1" smtClean="0">
                <a:latin typeface="Georgia" charset="0"/>
                <a:ea typeface="Georgia" charset="0"/>
                <a:cs typeface="Georgia" charset="0"/>
              </a:rPr>
              <a:t>London </a:t>
            </a:r>
            <a:r>
              <a:rPr lang="en-US" sz="3100" b="1" smtClean="0">
                <a:latin typeface="Georgia" charset="0"/>
                <a:ea typeface="Georgia" charset="0"/>
                <a:cs typeface="Georgia" charset="0"/>
              </a:rPr>
              <a:t>now</a:t>
            </a:r>
            <a:endParaRPr lang="en-US" sz="3100" b="1" dirty="0">
              <a:latin typeface="Georgia" charset="0"/>
              <a:ea typeface="Georgia" charset="0"/>
              <a:cs typeface="Georgia" charset="0"/>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9064" y="1965151"/>
            <a:ext cx="3272378" cy="1815886"/>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341" y="2873094"/>
            <a:ext cx="1780597" cy="2642899"/>
          </a:xfrm>
          <a:prstGeom prst="rect">
            <a:avLst/>
          </a:prstGeom>
        </p:spPr>
      </p:pic>
      <p:sp>
        <p:nvSpPr>
          <p:cNvPr id="12" name="TextBox 11"/>
          <p:cNvSpPr txBox="1"/>
          <p:nvPr/>
        </p:nvSpPr>
        <p:spPr>
          <a:xfrm>
            <a:off x="4106778" y="3490584"/>
            <a:ext cx="2286123" cy="738664"/>
          </a:xfrm>
          <a:prstGeom prst="rect">
            <a:avLst/>
          </a:prstGeom>
          <a:solidFill>
            <a:schemeClr val="bg1"/>
          </a:solidFill>
        </p:spPr>
        <p:txBody>
          <a:bodyPr wrap="square" rtlCol="0">
            <a:spAutoFit/>
          </a:bodyPr>
          <a:lstStyle/>
          <a:p>
            <a:pPr algn="r"/>
            <a:r>
              <a:rPr lang="en-US" sz="1400" dirty="0" smtClean="0">
                <a:latin typeface="Georgia" charset="0"/>
                <a:ea typeface="Georgia" charset="0"/>
                <a:cs typeface="Georgia" charset="0"/>
              </a:rPr>
              <a:t>Victoria Schwab</a:t>
            </a:r>
            <a:r>
              <a:rPr lang="en-US" sz="1400" smtClean="0">
                <a:latin typeface="Georgia" charset="0"/>
                <a:ea typeface="Georgia" charset="0"/>
                <a:cs typeface="Georgia" charset="0"/>
              </a:rPr>
              <a:t>, </a:t>
            </a:r>
          </a:p>
          <a:p>
            <a:pPr algn="r"/>
            <a:r>
              <a:rPr lang="en-US" sz="1400" i="1" dirty="0" smtClean="0">
                <a:latin typeface="Georgia" charset="0"/>
                <a:ea typeface="Georgia" charset="0"/>
                <a:cs typeface="Georgia" charset="0"/>
              </a:rPr>
              <a:t>A Darker Shade of Magic </a:t>
            </a:r>
            <a:r>
              <a:rPr lang="en-US" sz="1400" dirty="0" smtClean="0">
                <a:latin typeface="Georgia" charset="0"/>
                <a:ea typeface="Georgia" charset="0"/>
                <a:cs typeface="Georgia" charset="0"/>
              </a:rPr>
              <a:t>(2015)</a:t>
            </a:r>
            <a:endParaRPr lang="en-US" sz="1400" dirty="0">
              <a:latin typeface="Georgia" charset="0"/>
              <a:ea typeface="Georgia" charset="0"/>
              <a:cs typeface="Georgia" charset="0"/>
            </a:endParaRPr>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6743" y="2854390"/>
            <a:ext cx="2190750" cy="2190750"/>
          </a:xfrm>
          <a:prstGeom prst="rect">
            <a:avLst/>
          </a:prstGeom>
        </p:spPr>
      </p:pic>
    </p:spTree>
    <p:extLst>
      <p:ext uri="{BB962C8B-B14F-4D97-AF65-F5344CB8AC3E}">
        <p14:creationId xmlns:p14="http://schemas.microsoft.com/office/powerpoint/2010/main" val="3775264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62343"/>
            <a:ext cx="8414084" cy="1281446"/>
          </a:xfrm>
          <a:solidFill>
            <a:schemeClr val="bg1"/>
          </a:solidFill>
        </p:spPr>
        <p:txBody>
          <a:bodyPr>
            <a:noAutofit/>
          </a:bodyPr>
          <a:lstStyle/>
          <a:p>
            <a:pPr algn="l" eaLnBrk="1" hangingPunct="1">
              <a:defRPr/>
            </a:pPr>
            <a:r>
              <a:rPr lang="en-US" sz="3500" b="1" dirty="0" smtClean="0">
                <a:latin typeface="Georgia"/>
                <a:cs typeface="Georgia"/>
              </a:rPr>
              <a:t>  Apocalyptic satire:</a:t>
            </a:r>
            <a:br>
              <a:rPr lang="en-US" sz="3500" b="1" dirty="0" smtClean="0">
                <a:latin typeface="Georgia"/>
                <a:cs typeface="Georgia"/>
              </a:rPr>
            </a:br>
            <a:r>
              <a:rPr lang="en-US" sz="3500" b="1" dirty="0" smtClean="0">
                <a:latin typeface="Georgia"/>
                <a:cs typeface="Georgia"/>
              </a:rPr>
              <a:t>  Will Self, </a:t>
            </a:r>
            <a:r>
              <a:rPr lang="en-US" sz="3500" b="1" i="1" dirty="0" smtClean="0">
                <a:latin typeface="Georgia"/>
                <a:cs typeface="Georgia"/>
              </a:rPr>
              <a:t>The Book of Dave </a:t>
            </a:r>
            <a:r>
              <a:rPr lang="en-US" sz="3500" b="1" dirty="0" smtClean="0">
                <a:latin typeface="Georgia"/>
                <a:cs typeface="Georgia"/>
              </a:rPr>
              <a:t>(2006)</a:t>
            </a:r>
            <a:endParaRPr lang="en-US" sz="3500" b="1" dirty="0" smtClean="0">
              <a:latin typeface="Georgia"/>
              <a:cs typeface="Georgia"/>
            </a:endParaRPr>
          </a:p>
        </p:txBody>
      </p:sp>
      <p:pic>
        <p:nvPicPr>
          <p:cNvPr id="22530" name="Picture 3" descr="Screen Shot 2012-05-10 at 11.43.2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593850"/>
            <a:ext cx="3506787" cy="524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descr="Screen Shot 2012-05-10 at 11.43.4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3625" y="1628775"/>
            <a:ext cx="3589338"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33376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58596"/>
            <a:ext cx="6424863" cy="752057"/>
          </a:xfrm>
          <a:solidFill>
            <a:schemeClr val="bg1"/>
          </a:solidFill>
        </p:spPr>
        <p:txBody>
          <a:bodyPr>
            <a:normAutofit fontScale="90000"/>
          </a:bodyPr>
          <a:lstStyle/>
          <a:p>
            <a:pPr>
              <a:defRPr/>
            </a:pPr>
            <a:r>
              <a:rPr lang="en-US" b="1" dirty="0" smtClean="0">
                <a:latin typeface="Georgia"/>
                <a:cs typeface="Georgia"/>
              </a:rPr>
              <a:t>Urban </a:t>
            </a:r>
            <a:r>
              <a:rPr lang="en-US" b="1" dirty="0">
                <a:latin typeface="Georgia"/>
                <a:cs typeface="Georgia"/>
              </a:rPr>
              <a:t>V</a:t>
            </a:r>
            <a:r>
              <a:rPr lang="en-US" b="1" dirty="0" smtClean="0">
                <a:latin typeface="Georgia"/>
                <a:cs typeface="Georgia"/>
              </a:rPr>
              <a:t>isionary Satire</a:t>
            </a:r>
            <a:endParaRPr lang="en-US" b="1" dirty="0">
              <a:latin typeface="Georgia"/>
              <a:cs typeface="Georgia"/>
            </a:endParaRPr>
          </a:p>
        </p:txBody>
      </p:sp>
      <p:sp>
        <p:nvSpPr>
          <p:cNvPr id="3" name="Content Placeholder 2"/>
          <p:cNvSpPr>
            <a:spLocks noGrp="1"/>
          </p:cNvSpPr>
          <p:nvPr>
            <p:ph idx="1"/>
          </p:nvPr>
        </p:nvSpPr>
        <p:spPr>
          <a:solidFill>
            <a:schemeClr val="bg1"/>
          </a:solidFill>
        </p:spPr>
        <p:txBody>
          <a:bodyPr/>
          <a:lstStyle/>
          <a:p>
            <a:pPr marL="0" indent="0" algn="just">
              <a:buFontTx/>
              <a:buNone/>
            </a:pPr>
            <a:r>
              <a:rPr lang="en-GB" altLang="x-none" sz="2000" dirty="0">
                <a:latin typeface="Georgia" charset="0"/>
              </a:rPr>
              <a:t>Novelistic discourse produced throughout European modernity reflects the city</a:t>
            </a:r>
            <a:r>
              <a:rPr lang="en-GB" altLang="en-US" sz="2000" dirty="0">
                <a:latin typeface="Georgia" charset="0"/>
              </a:rPr>
              <a:t>’</a:t>
            </a:r>
            <a:r>
              <a:rPr lang="en-GB" altLang="x-none" sz="2000" dirty="0">
                <a:latin typeface="Georgia" charset="0"/>
              </a:rPr>
              <a:t>s heterogeneous, palimpsestic character; late twentieth-century fiction foregrounds these aspects of the fictional form in order to investigate the relationship between language and place and to reimagine the textual representation of urban environments. In London, the last two decades of the twentieth century witnessed the emergence of a new type of fiction that draws on the interconnected traditions of </a:t>
            </a:r>
            <a:r>
              <a:rPr lang="en-GB" altLang="x-none" sz="2000" i="1" dirty="0">
                <a:latin typeface="Georgia" charset="0"/>
              </a:rPr>
              <a:t>realist</a:t>
            </a:r>
            <a:r>
              <a:rPr lang="en-GB" altLang="x-none" sz="2000" dirty="0">
                <a:latin typeface="Georgia" charset="0"/>
              </a:rPr>
              <a:t>, </a:t>
            </a:r>
            <a:r>
              <a:rPr lang="en-GB" altLang="x-none" sz="2000" i="1" dirty="0">
                <a:latin typeface="Georgia" charset="0"/>
              </a:rPr>
              <a:t>satirical</a:t>
            </a:r>
            <a:r>
              <a:rPr lang="en-GB" altLang="x-none" sz="2000" dirty="0">
                <a:latin typeface="Georgia" charset="0"/>
              </a:rPr>
              <a:t>, and </a:t>
            </a:r>
            <a:r>
              <a:rPr lang="en-GB" altLang="x-none" sz="2000" i="1" dirty="0">
                <a:latin typeface="Georgia" charset="0"/>
              </a:rPr>
              <a:t>fantastic</a:t>
            </a:r>
            <a:r>
              <a:rPr lang="en-GB" altLang="x-none" sz="2000" dirty="0">
                <a:latin typeface="Georgia" charset="0"/>
              </a:rPr>
              <a:t> writing to produce a </a:t>
            </a:r>
            <a:r>
              <a:rPr lang="en-GB" altLang="x-none" sz="2000" i="1" dirty="0">
                <a:latin typeface="Georgia" charset="0"/>
              </a:rPr>
              <a:t>generic hybrid</a:t>
            </a:r>
            <a:r>
              <a:rPr lang="en-GB" altLang="x-none" sz="2000" dirty="0">
                <a:latin typeface="Georgia" charset="0"/>
              </a:rPr>
              <a:t>: urban visionary satire. While rejecting the methods of classical realist representation in favour of imaginative, fantastic departures, visionary-satirical novels retain the desire to portray the personal and collective experience of their subjects, with the goal of offering an iconoclastic, satirical critique of the contemporary metropolis (Magdalena Maczynska 58) [my italics].</a:t>
            </a:r>
          </a:p>
          <a:p>
            <a:pPr marL="0" indent="0">
              <a:buFontTx/>
              <a:buNone/>
            </a:pPr>
            <a:endParaRPr lang="en-US" altLang="x-none" dirty="0"/>
          </a:p>
        </p:txBody>
      </p:sp>
    </p:spTree>
    <p:extLst>
      <p:ext uri="{BB962C8B-B14F-4D97-AF65-F5344CB8AC3E}">
        <p14:creationId xmlns:p14="http://schemas.microsoft.com/office/powerpoint/2010/main" val="20849000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descr="the_book_of_dave_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35375"/>
            <a:ext cx="9144000"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96779" y="401053"/>
            <a:ext cx="8550442" cy="2800767"/>
          </a:xfrm>
          <a:prstGeom prst="rect">
            <a:avLst/>
          </a:prstGeom>
          <a:solidFill>
            <a:schemeClr val="bg1"/>
          </a:solidFill>
        </p:spPr>
        <p:txBody>
          <a:bodyPr wrap="square" rtlCol="0">
            <a:spAutoFit/>
          </a:bodyPr>
          <a:lstStyle/>
          <a:p>
            <a:r>
              <a:rPr lang="en-US" sz="2200" dirty="0">
                <a:latin typeface="Georgia" charset="0"/>
                <a:ea typeface="Georgia" charset="0"/>
                <a:cs typeface="Georgia" charset="0"/>
              </a:rPr>
              <a:t>Kenton and Kingsbury, Kingston and Knightsbridge. He didn’t know the name of this canal, or any other, only that it was oozing south […] The city was a nameless conurbation, its street and shop signs, its plaques and placards, plucked then torn away by a tsunami of meltwater that dashed up the estuary. He saw this as clearly as he’d ever seen anything in his life. The screen had been removed from his eyes, the mirror cast away, and he was privileged with a second sight into deep time. </a:t>
            </a:r>
            <a:r>
              <a:rPr lang="en-US" sz="2200" dirty="0" smtClean="0">
                <a:latin typeface="Georgia" charset="0"/>
                <a:ea typeface="Georgia" charset="0"/>
                <a:cs typeface="Georgia" charset="0"/>
              </a:rPr>
              <a:t>(p. 404</a:t>
            </a:r>
            <a:r>
              <a:rPr lang="en-US" sz="2200" dirty="0">
                <a:latin typeface="Georgia" charset="0"/>
                <a:ea typeface="Georgia" charset="0"/>
                <a:cs typeface="Georgia" charset="0"/>
              </a:rPr>
              <a:t>) </a:t>
            </a:r>
          </a:p>
        </p:txBody>
      </p:sp>
    </p:spTree>
    <p:extLst>
      <p:ext uri="{BB962C8B-B14F-4D97-AF65-F5344CB8AC3E}">
        <p14:creationId xmlns:p14="http://schemas.microsoft.com/office/powerpoint/2010/main" val="5525133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56674" y="3449053"/>
            <a:ext cx="8630653" cy="3170099"/>
          </a:xfrm>
          <a:prstGeom prst="rect">
            <a:avLst/>
          </a:prstGeom>
          <a:solidFill>
            <a:schemeClr val="bg1"/>
          </a:solidFill>
        </p:spPr>
        <p:txBody>
          <a:bodyPr wrap="square" rtlCol="0">
            <a:spAutoFit/>
          </a:bodyPr>
          <a:lstStyle/>
          <a:p>
            <a:r>
              <a:rPr lang="en-US" sz="2000" dirty="0">
                <a:latin typeface="Georgia" charset="0"/>
                <a:ea typeface="Georgia" charset="0"/>
                <a:cs typeface="Georgia" charset="0"/>
              </a:rPr>
              <a:t>The great wave came on, thrusting before it a scurf of beakers, stirrers, spigots, tubes, toy soldiers, disposable razors, computer-disc cases, pill bottles, swizzle sticks, tongue depressors, hypodermic syringes, tin-can webbing, pallet tape, clips, clasps, brackets, plugs, bungs, stoppers, toothbrushes, dentures, Evian bottles, film canisters, widgets, detergent bottles, disposable lighters, poseable figurines of superheroes, cutlery, hubcaps, knick-knacks, mountings, hair grips, combs, earphones, Tupperware containers, streetlight protectors – and a myriad other bits of </a:t>
            </a:r>
            <a:r>
              <a:rPr lang="en-US" sz="2000" dirty="0" err="1">
                <a:latin typeface="Georgia" charset="0"/>
                <a:ea typeface="Georgia" charset="0"/>
                <a:cs typeface="Georgia" charset="0"/>
              </a:rPr>
              <a:t>moulded</a:t>
            </a:r>
            <a:r>
              <a:rPr lang="en-US" sz="2000" dirty="0">
                <a:latin typeface="Georgia" charset="0"/>
                <a:ea typeface="Georgia" charset="0"/>
                <a:cs typeface="Georgia" charset="0"/>
              </a:rPr>
              <a:t> plastic, which minutes later washed up against the hills of Hampstead, </a:t>
            </a:r>
            <a:r>
              <a:rPr lang="en-US" sz="2000" dirty="0" err="1">
                <a:latin typeface="Georgia" charset="0"/>
                <a:ea typeface="Georgia" charset="0"/>
                <a:cs typeface="Georgia" charset="0"/>
              </a:rPr>
              <a:t>Highgate</a:t>
            </a:r>
            <a:r>
              <a:rPr lang="en-US" sz="2000" dirty="0">
                <a:latin typeface="Georgia" charset="0"/>
                <a:ea typeface="Georgia" charset="0"/>
                <a:cs typeface="Georgia" charset="0"/>
              </a:rPr>
              <a:t>, Harrow and Epping…” </a:t>
            </a:r>
            <a:r>
              <a:rPr lang="en-US" sz="2000" dirty="0" smtClean="0">
                <a:latin typeface="Georgia" charset="0"/>
                <a:ea typeface="Georgia" charset="0"/>
                <a:cs typeface="Georgia" charset="0"/>
              </a:rPr>
              <a:t>(pp. 404-5</a:t>
            </a:r>
            <a:r>
              <a:rPr lang="en-US" sz="2000" dirty="0">
                <a:latin typeface="Georgia" charset="0"/>
                <a:ea typeface="Georgia" charset="0"/>
                <a:cs typeface="Georgia" charset="0"/>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473" y="258679"/>
            <a:ext cx="6497053" cy="2977816"/>
          </a:xfrm>
          <a:prstGeom prst="rect">
            <a:avLst/>
          </a:prstGeom>
        </p:spPr>
      </p:pic>
    </p:spTree>
    <p:extLst>
      <p:ext uri="{BB962C8B-B14F-4D97-AF65-F5344CB8AC3E}">
        <p14:creationId xmlns:p14="http://schemas.microsoft.com/office/powerpoint/2010/main" val="7924317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47889"/>
          </a:xfrm>
          <a:prstGeom prst="rect">
            <a:avLst/>
          </a:prstGeom>
        </p:spPr>
      </p:pic>
      <p:sp>
        <p:nvSpPr>
          <p:cNvPr id="2" name="Title 1"/>
          <p:cNvSpPr>
            <a:spLocks noGrp="1"/>
          </p:cNvSpPr>
          <p:nvPr>
            <p:ph type="title"/>
          </p:nvPr>
        </p:nvSpPr>
        <p:spPr>
          <a:xfrm>
            <a:off x="-1" y="233541"/>
            <a:ext cx="5586762" cy="670584"/>
          </a:xfrm>
          <a:solidFill>
            <a:schemeClr val="bg1"/>
          </a:solidFill>
        </p:spPr>
        <p:txBody>
          <a:bodyPr>
            <a:normAutofit fontScale="90000"/>
          </a:bodyPr>
          <a:lstStyle/>
          <a:p>
            <a:pPr algn="l"/>
            <a:r>
              <a:rPr lang="en-US" sz="4000" b="1" dirty="0" smtClean="0">
                <a:latin typeface="Georgia" charset="0"/>
                <a:ea typeface="Georgia" charset="0"/>
                <a:cs typeface="Georgia" charset="0"/>
              </a:rPr>
              <a:t>  </a:t>
            </a:r>
            <a:r>
              <a:rPr lang="en-US" sz="4000" b="1" smtClean="0">
                <a:latin typeface="Georgia" charset="0"/>
                <a:ea typeface="Georgia" charset="0"/>
                <a:cs typeface="Georgia" charset="0"/>
              </a:rPr>
              <a:t>London’s overthrow?</a:t>
            </a:r>
            <a:endParaRPr lang="en-US" sz="4000" b="1" dirty="0">
              <a:latin typeface="Georgia" charset="0"/>
              <a:ea typeface="Georgia" charset="0"/>
              <a:cs typeface="Georgia" charset="0"/>
            </a:endParaRPr>
          </a:p>
        </p:txBody>
      </p:sp>
      <p:sp>
        <p:nvSpPr>
          <p:cNvPr id="5" name="TextBox 4"/>
          <p:cNvSpPr txBox="1"/>
          <p:nvPr/>
        </p:nvSpPr>
        <p:spPr>
          <a:xfrm>
            <a:off x="0" y="6464674"/>
            <a:ext cx="2854712" cy="307777"/>
          </a:xfrm>
          <a:prstGeom prst="rect">
            <a:avLst/>
          </a:prstGeom>
          <a:solidFill>
            <a:schemeClr val="bg1"/>
          </a:solidFill>
        </p:spPr>
        <p:txBody>
          <a:bodyPr wrap="square" rtlCol="0">
            <a:spAutoFit/>
          </a:bodyPr>
          <a:lstStyle/>
          <a:p>
            <a:r>
              <a:rPr lang="en-US" sz="1400" b="1" dirty="0" smtClean="0">
                <a:latin typeface="Georgia" charset="0"/>
                <a:ea typeface="Georgia" charset="0"/>
                <a:cs typeface="Georgia" charset="0"/>
              </a:rPr>
              <a:t>Graffiti attributed to </a:t>
            </a:r>
            <a:r>
              <a:rPr lang="en-US" sz="1400" b="1" dirty="0" err="1" smtClean="0">
                <a:latin typeface="Georgia" charset="0"/>
                <a:ea typeface="Georgia" charset="0"/>
                <a:cs typeface="Georgia" charset="0"/>
              </a:rPr>
              <a:t>Bansky</a:t>
            </a:r>
            <a:endParaRPr lang="en-US" sz="1400" b="1" dirty="0">
              <a:latin typeface="Georgia" charset="0"/>
              <a:ea typeface="Georgia" charset="0"/>
              <a:cs typeface="Georgia" charset="0"/>
            </a:endParaRPr>
          </a:p>
        </p:txBody>
      </p:sp>
      <p:sp>
        <p:nvSpPr>
          <p:cNvPr id="3" name="TextBox 2"/>
          <p:cNvSpPr txBox="1"/>
          <p:nvPr/>
        </p:nvSpPr>
        <p:spPr>
          <a:xfrm>
            <a:off x="3178099" y="4181707"/>
            <a:ext cx="5609064" cy="1754326"/>
          </a:xfrm>
          <a:prstGeom prst="rect">
            <a:avLst/>
          </a:prstGeom>
          <a:solidFill>
            <a:schemeClr val="bg1"/>
          </a:solidFill>
        </p:spPr>
        <p:txBody>
          <a:bodyPr wrap="square" rtlCol="0">
            <a:spAutoFit/>
          </a:bodyPr>
          <a:lstStyle/>
          <a:p>
            <a:pPr algn="r"/>
            <a:r>
              <a:rPr lang="en-US" dirty="0">
                <a:latin typeface="Georgia" charset="0"/>
                <a:ea typeface="Georgia" charset="0"/>
                <a:cs typeface="Georgia" charset="0"/>
              </a:rPr>
              <a:t>THIS IS AN era of CGI end-times porn, but London’s destructions, dreamed-up and real, started a long time ago. It’s been drowned, ruined by war, overgrown, burned up, split in two, filled with hungry dead. Endlessly emptied. </a:t>
            </a:r>
            <a:endParaRPr lang="en-US" dirty="0" smtClean="0">
              <a:latin typeface="Georgia" charset="0"/>
              <a:ea typeface="Georgia" charset="0"/>
              <a:cs typeface="Georgia" charset="0"/>
            </a:endParaRPr>
          </a:p>
          <a:p>
            <a:pPr algn="r"/>
            <a:r>
              <a:rPr lang="en-US" dirty="0" smtClean="0">
                <a:latin typeface="Georgia" charset="0"/>
                <a:ea typeface="Georgia" charset="0"/>
                <a:cs typeface="Georgia" charset="0"/>
              </a:rPr>
              <a:t>(China Miéville, </a:t>
            </a:r>
            <a:r>
              <a:rPr lang="en-US" i="1" dirty="0" smtClean="0">
                <a:latin typeface="Georgia" charset="0"/>
                <a:ea typeface="Georgia" charset="0"/>
                <a:cs typeface="Georgia" charset="0"/>
              </a:rPr>
              <a:t>London’s Overthrow </a:t>
            </a:r>
            <a:r>
              <a:rPr lang="en-US" dirty="0" smtClean="0">
                <a:latin typeface="Georgia" charset="0"/>
                <a:ea typeface="Georgia" charset="0"/>
                <a:cs typeface="Georgia" charset="0"/>
              </a:rPr>
              <a:t>[2012], p</a:t>
            </a:r>
            <a:r>
              <a:rPr lang="en-US" dirty="0">
                <a:latin typeface="Georgia" charset="0"/>
                <a:ea typeface="Georgia" charset="0"/>
                <a:cs typeface="Georgia" charset="0"/>
              </a:rPr>
              <a:t>. 10)</a:t>
            </a:r>
          </a:p>
        </p:txBody>
      </p:sp>
    </p:spTree>
    <p:extLst>
      <p:ext uri="{BB962C8B-B14F-4D97-AF65-F5344CB8AC3E}">
        <p14:creationId xmlns:p14="http://schemas.microsoft.com/office/powerpoint/2010/main" val="72144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a:xfrm>
            <a:off x="0" y="123291"/>
            <a:ext cx="8671389" cy="924674"/>
          </a:xfrm>
          <a:solidFill>
            <a:schemeClr val="bg1"/>
          </a:solidFill>
        </p:spPr>
        <p:txBody>
          <a:bodyPr>
            <a:noAutofit/>
          </a:bodyPr>
          <a:lstStyle/>
          <a:p>
            <a:pPr algn="l"/>
            <a:r>
              <a:rPr lang="en-US" sz="3600" b="1" dirty="0" smtClean="0">
                <a:latin typeface="Georgia"/>
                <a:cs typeface="Georgia"/>
              </a:rPr>
              <a:t>  </a:t>
            </a:r>
            <a:r>
              <a:rPr lang="en-US" sz="2600" b="1" dirty="0" smtClean="0">
                <a:latin typeface="Georgia"/>
                <a:cs typeface="Georgia"/>
              </a:rPr>
              <a:t>John Martin, </a:t>
            </a:r>
            <a:r>
              <a:rPr lang="en-GB" sz="2800" b="1" i="1" dirty="0">
                <a:latin typeface="Georgia" charset="0"/>
                <a:ea typeface="Times New Roman" charset="0"/>
                <a:cs typeface="Times New Roman" charset="0"/>
              </a:rPr>
              <a:t>The Destruction of Pompeii and </a:t>
            </a:r>
            <a:r>
              <a:rPr lang="en-GB" sz="2800" b="1" i="1" dirty="0" smtClean="0">
                <a:latin typeface="Georgia" charset="0"/>
                <a:ea typeface="Times New Roman" charset="0"/>
                <a:cs typeface="Times New Roman" charset="0"/>
              </a:rPr>
              <a:t/>
            </a:r>
            <a:br>
              <a:rPr lang="en-GB" sz="2800" b="1" i="1" dirty="0" smtClean="0">
                <a:latin typeface="Georgia" charset="0"/>
                <a:ea typeface="Times New Roman" charset="0"/>
                <a:cs typeface="Times New Roman" charset="0"/>
              </a:rPr>
            </a:br>
            <a:r>
              <a:rPr lang="en-GB" sz="2800" b="1" i="1" dirty="0">
                <a:latin typeface="Georgia" charset="0"/>
                <a:ea typeface="Times New Roman" charset="0"/>
                <a:cs typeface="Times New Roman" charset="0"/>
              </a:rPr>
              <a:t> </a:t>
            </a:r>
            <a:r>
              <a:rPr lang="en-GB" sz="2800" b="1" i="1" dirty="0" smtClean="0">
                <a:latin typeface="Georgia" charset="0"/>
                <a:ea typeface="Times New Roman" charset="0"/>
                <a:cs typeface="Times New Roman" charset="0"/>
              </a:rPr>
              <a:t> Herculaneum</a:t>
            </a:r>
            <a:r>
              <a:rPr lang="en-GB" sz="2800" b="1" dirty="0" smtClean="0">
                <a:latin typeface="Georgia" charset="0"/>
                <a:ea typeface="Times New Roman" charset="0"/>
                <a:cs typeface="Times New Roman" charset="0"/>
              </a:rPr>
              <a:t> </a:t>
            </a:r>
            <a:r>
              <a:rPr lang="en-GB" sz="2800" b="1" dirty="0">
                <a:latin typeface="Georgia" charset="0"/>
                <a:ea typeface="Times New Roman" charset="0"/>
                <a:cs typeface="Times New Roman" charset="0"/>
              </a:rPr>
              <a:t>(1822)</a:t>
            </a:r>
            <a:r>
              <a:rPr lang="en-GB" sz="2800" b="1" dirty="0"/>
              <a:t> </a:t>
            </a:r>
            <a:endParaRPr lang="en-US" sz="2600" b="1" dirty="0">
              <a:latin typeface="Georgia"/>
              <a:cs typeface="Georgia"/>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591" y="1245215"/>
            <a:ext cx="8706200" cy="5417576"/>
          </a:xfrm>
          <a:prstGeom prst="rect">
            <a:avLst/>
          </a:prstGeom>
        </p:spPr>
      </p:pic>
    </p:spTree>
    <p:extLst>
      <p:ext uri="{BB962C8B-B14F-4D97-AF65-F5344CB8AC3E}">
        <p14:creationId xmlns:p14="http://schemas.microsoft.com/office/powerpoint/2010/main" val="16093402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32597"/>
            <a:ext cx="7052441" cy="734355"/>
          </a:xfrm>
          <a:solidFill>
            <a:schemeClr val="bg1"/>
          </a:solidFill>
        </p:spPr>
        <p:txBody>
          <a:bodyPr>
            <a:normAutofit fontScale="90000"/>
          </a:bodyPr>
          <a:lstStyle/>
          <a:p>
            <a:pPr algn="l"/>
            <a:r>
              <a:rPr lang="en-US" b="1" smtClean="0">
                <a:latin typeface="Georgia" charset="0"/>
                <a:ea typeface="Georgia" charset="0"/>
                <a:cs typeface="Georgia" charset="0"/>
              </a:rPr>
              <a:t>  The </a:t>
            </a:r>
            <a:r>
              <a:rPr lang="en-US" b="1" dirty="0" smtClean="0">
                <a:latin typeface="Georgia" charset="0"/>
                <a:ea typeface="Georgia" charset="0"/>
                <a:cs typeface="Georgia" charset="0"/>
              </a:rPr>
              <a:t>armchair apocalypse</a:t>
            </a:r>
            <a:endParaRPr lang="en-US" b="1" dirty="0">
              <a:latin typeface="Georgia" charset="0"/>
              <a:ea typeface="Georgia" charset="0"/>
              <a:cs typeface="Georgia" charset="0"/>
            </a:endParaRPr>
          </a:p>
        </p:txBody>
      </p:sp>
      <p:sp>
        <p:nvSpPr>
          <p:cNvPr id="4" name="TextBox 3"/>
          <p:cNvSpPr txBox="1"/>
          <p:nvPr/>
        </p:nvSpPr>
        <p:spPr>
          <a:xfrm>
            <a:off x="272716" y="1235242"/>
            <a:ext cx="8582526" cy="5355312"/>
          </a:xfrm>
          <a:prstGeom prst="rect">
            <a:avLst/>
          </a:prstGeom>
          <a:solidFill>
            <a:schemeClr val="bg1"/>
          </a:solidFill>
        </p:spPr>
        <p:txBody>
          <a:bodyPr wrap="square" rtlCol="0">
            <a:spAutoFit/>
          </a:bodyPr>
          <a:lstStyle/>
          <a:p>
            <a:r>
              <a:rPr lang="en-US" dirty="0" smtClean="0">
                <a:latin typeface="Georgia" charset="0"/>
                <a:ea typeface="Georgia" charset="0"/>
                <a:cs typeface="Georgia" charset="0"/>
              </a:rPr>
              <a:t>Borrows from </a:t>
            </a:r>
            <a:r>
              <a:rPr lang="en-US" b="1" dirty="0" smtClean="0">
                <a:latin typeface="Georgia" charset="0"/>
                <a:ea typeface="Georgia" charset="0"/>
                <a:cs typeface="Georgia" charset="0"/>
              </a:rPr>
              <a:t>Brian Aldiss’ categorisation of the “cosy catastrophe,” </a:t>
            </a:r>
            <a:r>
              <a:rPr lang="en-US" dirty="0" smtClean="0">
                <a:latin typeface="Georgia" charset="0"/>
                <a:ea typeface="Georgia" charset="0"/>
                <a:cs typeface="Georgia" charset="0"/>
              </a:rPr>
              <a:t>which as SF writer Jo Walton notes, includes:</a:t>
            </a:r>
          </a:p>
          <a:p>
            <a:endParaRPr lang="en-US" dirty="0" smtClean="0">
              <a:latin typeface="Georgia" charset="0"/>
              <a:ea typeface="Georgia" charset="0"/>
              <a:cs typeface="Georgia" charset="0"/>
            </a:endParaRPr>
          </a:p>
          <a:p>
            <a:pPr marL="457200" indent="-457200">
              <a:buFont typeface="+mj-lt"/>
              <a:buAutoNum type="arabicPeriod"/>
            </a:pPr>
            <a:r>
              <a:rPr lang="en-US" dirty="0" smtClean="0">
                <a:latin typeface="Georgia" charset="0"/>
                <a:ea typeface="Georgia" charset="0"/>
                <a:cs typeface="Georgia" charset="0"/>
              </a:rPr>
              <a:t>The </a:t>
            </a:r>
            <a:r>
              <a:rPr lang="en-US" dirty="0">
                <a:latin typeface="Georgia" charset="0"/>
                <a:ea typeface="Georgia" charset="0"/>
                <a:cs typeface="Georgia" charset="0"/>
              </a:rPr>
              <a:t>catastrophes are British and primarily written in the postwar period of 1951-1977.</a:t>
            </a:r>
          </a:p>
          <a:p>
            <a:pPr marL="457200" indent="-457200">
              <a:buFont typeface="+mj-lt"/>
              <a:buAutoNum type="arabicPeriod"/>
            </a:pPr>
            <a:r>
              <a:rPr lang="en-US" dirty="0" smtClean="0">
                <a:latin typeface="Georgia" charset="0"/>
                <a:ea typeface="Georgia" charset="0"/>
                <a:cs typeface="Georgia" charset="0"/>
              </a:rPr>
              <a:t>Writers </a:t>
            </a:r>
            <a:r>
              <a:rPr lang="en-US" dirty="0">
                <a:latin typeface="Georgia" charset="0"/>
                <a:ea typeface="Georgia" charset="0"/>
                <a:cs typeface="Georgia" charset="0"/>
              </a:rPr>
              <a:t>of cosy catastrophes do not concern themselves with issues of plausibility.</a:t>
            </a:r>
          </a:p>
          <a:p>
            <a:pPr marL="457200" indent="-457200">
              <a:buFont typeface="+mj-lt"/>
              <a:buAutoNum type="arabicPeriod"/>
            </a:pPr>
            <a:r>
              <a:rPr lang="en-US" dirty="0" smtClean="0">
                <a:latin typeface="Georgia" charset="0"/>
                <a:ea typeface="Georgia" charset="0"/>
                <a:cs typeface="Georgia" charset="0"/>
              </a:rPr>
              <a:t>Nothing </a:t>
            </a:r>
            <a:r>
              <a:rPr lang="en-US" dirty="0">
                <a:latin typeface="Georgia" charset="0"/>
                <a:ea typeface="Georgia" charset="0"/>
                <a:cs typeface="Georgia" charset="0"/>
              </a:rPr>
              <a:t>really happens in the cosy catastrophe.</a:t>
            </a:r>
          </a:p>
          <a:p>
            <a:pPr marL="457200" indent="-457200">
              <a:buFont typeface="+mj-lt"/>
              <a:buAutoNum type="arabicPeriod"/>
            </a:pPr>
            <a:r>
              <a:rPr lang="en-US" dirty="0" smtClean="0">
                <a:latin typeface="Georgia" charset="0"/>
                <a:ea typeface="Georgia" charset="0"/>
                <a:cs typeface="Georgia" charset="0"/>
              </a:rPr>
              <a:t>Despite </a:t>
            </a:r>
            <a:r>
              <a:rPr lang="en-US" dirty="0">
                <a:latin typeface="Georgia" charset="0"/>
                <a:ea typeface="Georgia" charset="0"/>
                <a:cs typeface="Georgia" charset="0"/>
              </a:rPr>
              <a:t>being written during the Cold War, nuclear weapons are “quite specifically a banned topic.”</a:t>
            </a:r>
          </a:p>
          <a:p>
            <a:pPr marL="457200" indent="-457200">
              <a:buFont typeface="+mj-lt"/>
              <a:buAutoNum type="arabicPeriod"/>
            </a:pPr>
            <a:r>
              <a:rPr lang="en-US" dirty="0" smtClean="0">
                <a:latin typeface="Georgia" charset="0"/>
                <a:ea typeface="Georgia" charset="0"/>
                <a:cs typeface="Georgia" charset="0"/>
              </a:rPr>
              <a:t>The </a:t>
            </a:r>
            <a:r>
              <a:rPr lang="en-US" dirty="0">
                <a:latin typeface="Georgia" charset="0"/>
                <a:ea typeface="Georgia" charset="0"/>
                <a:cs typeface="Georgia" charset="0"/>
              </a:rPr>
              <a:t>narratives focus on a small group of people.</a:t>
            </a:r>
          </a:p>
          <a:p>
            <a:pPr marL="457200" indent="-457200">
              <a:buFont typeface="+mj-lt"/>
              <a:buAutoNum type="arabicPeriod"/>
            </a:pPr>
            <a:r>
              <a:rPr lang="en-US" dirty="0" smtClean="0">
                <a:latin typeface="Georgia" charset="0"/>
                <a:ea typeface="Georgia" charset="0"/>
                <a:cs typeface="Georgia" charset="0"/>
              </a:rPr>
              <a:t>The </a:t>
            </a:r>
            <a:r>
              <a:rPr lang="en-US" dirty="0">
                <a:latin typeface="Georgia" charset="0"/>
                <a:ea typeface="Georgia" charset="0"/>
                <a:cs typeface="Georgia" charset="0"/>
              </a:rPr>
              <a:t>catastrophe itself is rarely the main focus of the narrative</a:t>
            </a:r>
            <a:r>
              <a:rPr lang="en-US" dirty="0" smtClean="0">
                <a:latin typeface="Georgia" charset="0"/>
                <a:ea typeface="Georgia" charset="0"/>
                <a:cs typeface="Georgia" charset="0"/>
              </a:rPr>
              <a:t>.</a:t>
            </a:r>
          </a:p>
          <a:p>
            <a:pPr marL="457200" indent="-457200">
              <a:buFont typeface="+mj-lt"/>
              <a:buAutoNum type="arabicPeriod"/>
            </a:pPr>
            <a:endParaRPr lang="en-US" dirty="0">
              <a:latin typeface="Georgia" charset="0"/>
              <a:ea typeface="Georgia" charset="0"/>
              <a:cs typeface="Georgia" charset="0"/>
            </a:endParaRPr>
          </a:p>
          <a:p>
            <a:r>
              <a:rPr lang="en-US" dirty="0" smtClean="0">
                <a:latin typeface="Georgia" charset="0"/>
                <a:ea typeface="Georgia" charset="0"/>
                <a:cs typeface="Georgia" charset="0"/>
              </a:rPr>
              <a:t>But extends this sub-genre to </a:t>
            </a:r>
            <a:r>
              <a:rPr lang="en-US" b="1" dirty="0" smtClean="0">
                <a:latin typeface="Georgia" charset="0"/>
                <a:ea typeface="Georgia" charset="0"/>
                <a:cs typeface="Georgia" charset="0"/>
              </a:rPr>
              <a:t>consider questions of the reader’s participation </a:t>
            </a:r>
            <a:r>
              <a:rPr lang="en-US" dirty="0" smtClean="0">
                <a:latin typeface="Georgia" charset="0"/>
                <a:ea typeface="Georgia" charset="0"/>
                <a:cs typeface="Georgia" charset="0"/>
              </a:rPr>
              <a:t>in narratives of London’s apocalyptic destruction. </a:t>
            </a:r>
            <a:r>
              <a:rPr lang="en-GB" i="1" dirty="0">
                <a:latin typeface="Georgia" charset="0"/>
                <a:ea typeface="Georgia" charset="0"/>
                <a:cs typeface="Georgia" charset="0"/>
              </a:rPr>
              <a:t>A</a:t>
            </a:r>
            <a:r>
              <a:rPr lang="en-GB" i="1" dirty="0" smtClean="0">
                <a:latin typeface="Georgia" charset="0"/>
                <a:ea typeface="Georgia" charset="0"/>
                <a:cs typeface="Georgia" charset="0"/>
              </a:rPr>
              <a:t>re </a:t>
            </a:r>
            <a:r>
              <a:rPr lang="en-GB" i="1" dirty="0">
                <a:latin typeface="Georgia" charset="0"/>
                <a:ea typeface="Georgia" charset="0"/>
                <a:cs typeface="Georgia" charset="0"/>
              </a:rPr>
              <a:t>we </a:t>
            </a:r>
            <a:r>
              <a:rPr lang="en-GB" i="1" dirty="0" smtClean="0">
                <a:latin typeface="Georgia" charset="0"/>
                <a:ea typeface="Georgia" charset="0"/>
                <a:cs typeface="Georgia" charset="0"/>
              </a:rPr>
              <a:t>supposed </a:t>
            </a:r>
            <a:r>
              <a:rPr lang="en-GB" i="1" dirty="0">
                <a:latin typeface="Georgia" charset="0"/>
                <a:ea typeface="Georgia" charset="0"/>
                <a:cs typeface="Georgia" charset="0"/>
              </a:rPr>
              <a:t>to enjoy these fictions, or does our enjoyment become complicated in a game of recognition, implication, and, subsequently, of uncomfortable realisation that like the protagonists we, the readers, are similarly responsible for the crises that we’re enjoying reading about so much? </a:t>
            </a:r>
            <a:endParaRPr lang="en-GB" dirty="0">
              <a:latin typeface="Georgia" charset="0"/>
              <a:ea typeface="Georgia" charset="0"/>
              <a:cs typeface="Georgia" charset="0"/>
            </a:endParaRPr>
          </a:p>
        </p:txBody>
      </p:sp>
    </p:spTree>
    <p:extLst>
      <p:ext uri="{BB962C8B-B14F-4D97-AF65-F5344CB8AC3E}">
        <p14:creationId xmlns:p14="http://schemas.microsoft.com/office/powerpoint/2010/main" val="74977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85450"/>
            <a:ext cx="8660524" cy="662152"/>
          </a:xfrm>
          <a:solidFill>
            <a:schemeClr val="bg1"/>
          </a:solidFill>
        </p:spPr>
        <p:txBody>
          <a:bodyPr>
            <a:noAutofit/>
          </a:bodyPr>
          <a:lstStyle/>
          <a:p>
            <a:pPr algn="l"/>
            <a:r>
              <a:rPr lang="en-US" sz="3600" b="1" dirty="0" smtClean="0">
                <a:latin typeface="Georgia"/>
                <a:cs typeface="Georgia"/>
              </a:rPr>
              <a:t>  </a:t>
            </a:r>
            <a:r>
              <a:rPr lang="en-US" sz="3600" b="1" dirty="0" smtClean="0">
                <a:latin typeface="Georgia"/>
                <a:cs typeface="Georgia"/>
              </a:rPr>
              <a:t>Mary Shelley, </a:t>
            </a:r>
            <a:r>
              <a:rPr lang="en-US" sz="3600" b="1" i="1" dirty="0" smtClean="0">
                <a:latin typeface="Georgia"/>
                <a:cs typeface="Georgia"/>
              </a:rPr>
              <a:t>The Last Man </a:t>
            </a:r>
            <a:r>
              <a:rPr lang="en-US" sz="3600" b="1" dirty="0" smtClean="0">
                <a:latin typeface="Georgia"/>
                <a:cs typeface="Georgia"/>
              </a:rPr>
              <a:t>(1826)</a:t>
            </a:r>
            <a:endParaRPr lang="en-US" sz="3600" b="1" dirty="0">
              <a:latin typeface="Georgia"/>
              <a:cs typeface="Georgia"/>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3075" y="1416518"/>
            <a:ext cx="3400925" cy="5441482"/>
          </a:xfrm>
          <a:prstGeom prst="rect">
            <a:avLst/>
          </a:prstGeom>
        </p:spPr>
      </p:pic>
      <p:sp>
        <p:nvSpPr>
          <p:cNvPr id="5" name="TextBox 4"/>
          <p:cNvSpPr txBox="1"/>
          <p:nvPr/>
        </p:nvSpPr>
        <p:spPr>
          <a:xfrm>
            <a:off x="302158" y="1283369"/>
            <a:ext cx="5440917" cy="2062103"/>
          </a:xfrm>
          <a:prstGeom prst="rect">
            <a:avLst/>
          </a:prstGeom>
          <a:solidFill>
            <a:schemeClr val="bg1"/>
          </a:solidFill>
        </p:spPr>
        <p:txBody>
          <a:bodyPr wrap="square" rtlCol="0">
            <a:spAutoFit/>
          </a:bodyPr>
          <a:lstStyle/>
          <a:p>
            <a:r>
              <a:rPr lang="en-US" sz="1600" dirty="0">
                <a:latin typeface="Georgia" charset="0"/>
                <a:ea typeface="Georgia" charset="0"/>
                <a:cs typeface="Georgia" charset="0"/>
              </a:rPr>
              <a:t>Some from among the family of man must survive, and these should be among the survivors; that should be my task—to accomplish it my own life were a small sacrifice. There then in that castle—in Windsor Castle … should be the haven and retreat for the wrecked bark of human society. Its forest should be our world—its garden afford us food; within its walls I would establish the shaken throne of health. (Chp. VII)</a:t>
            </a:r>
          </a:p>
        </p:txBody>
      </p:sp>
      <p:sp>
        <p:nvSpPr>
          <p:cNvPr id="6" name="TextBox 5"/>
          <p:cNvSpPr txBox="1"/>
          <p:nvPr/>
        </p:nvSpPr>
        <p:spPr>
          <a:xfrm>
            <a:off x="302157" y="3721466"/>
            <a:ext cx="5440917" cy="2800767"/>
          </a:xfrm>
          <a:prstGeom prst="rect">
            <a:avLst/>
          </a:prstGeom>
          <a:solidFill>
            <a:schemeClr val="bg1"/>
          </a:solidFill>
        </p:spPr>
        <p:txBody>
          <a:bodyPr wrap="square" rtlCol="0">
            <a:spAutoFit/>
          </a:bodyPr>
          <a:lstStyle/>
          <a:p>
            <a:r>
              <a:rPr lang="en-US" sz="1600" dirty="0">
                <a:latin typeface="Georgia" charset="0"/>
                <a:ea typeface="Georgia" charset="0"/>
                <a:cs typeface="Georgia" charset="0"/>
              </a:rPr>
              <a:t>It would be needless to narrate those disastrous occurrences, for which a parallel might be found in any slighter visitation of our gigantic calamity. Does the reader wish to hear of the pest-houses, where death is the comforter—of the mournful passage of the death-cart—of the insensibility of the worthless, and the anguish of the loving heart—of harrowing shrieks and silence dire—of the variety of disease, desertion, famine, despair, and death? There are many books which can feed the appetite craving for these things; let them turn to the accounts of Boccaccio, De Foe, and Browne. (Chp. VIII)</a:t>
            </a:r>
          </a:p>
        </p:txBody>
      </p:sp>
    </p:spTree>
    <p:extLst>
      <p:ext uri="{BB962C8B-B14F-4D97-AF65-F5344CB8AC3E}">
        <p14:creationId xmlns:p14="http://schemas.microsoft.com/office/powerpoint/2010/main" val="184841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23290"/>
            <a:ext cx="8106938" cy="1233194"/>
          </a:xfrm>
          <a:solidFill>
            <a:schemeClr val="bg1"/>
          </a:solidFill>
        </p:spPr>
        <p:txBody>
          <a:bodyPr>
            <a:noAutofit/>
          </a:bodyPr>
          <a:lstStyle/>
          <a:p>
            <a:pPr algn="l"/>
            <a:r>
              <a:rPr lang="en-US" sz="3600" b="1" dirty="0" smtClean="0">
                <a:latin typeface="Georgia"/>
                <a:cs typeface="Georgia"/>
              </a:rPr>
              <a:t>  Richard Jefferies, </a:t>
            </a:r>
            <a:r>
              <a:rPr lang="en-US" sz="3600" b="1" i="1" dirty="0" smtClean="0">
                <a:latin typeface="Georgia"/>
                <a:cs typeface="Georgia"/>
              </a:rPr>
              <a:t>After London, </a:t>
            </a:r>
            <a:br>
              <a:rPr lang="en-US" sz="3600" b="1" i="1" dirty="0" smtClean="0">
                <a:latin typeface="Georgia"/>
                <a:cs typeface="Georgia"/>
              </a:rPr>
            </a:br>
            <a:r>
              <a:rPr lang="en-US" sz="3600" b="1" i="1" dirty="0">
                <a:latin typeface="Georgia"/>
                <a:cs typeface="Georgia"/>
              </a:rPr>
              <a:t> </a:t>
            </a:r>
            <a:r>
              <a:rPr lang="en-US" sz="3600" b="1" i="1" dirty="0" smtClean="0">
                <a:latin typeface="Georgia"/>
                <a:cs typeface="Georgia"/>
              </a:rPr>
              <a:t> or, Wild England</a:t>
            </a:r>
            <a:r>
              <a:rPr lang="en-US" sz="3600" b="1" dirty="0" smtClean="0">
                <a:latin typeface="Georgia"/>
                <a:cs typeface="Georgia"/>
              </a:rPr>
              <a:t> (1885) </a:t>
            </a:r>
            <a:endParaRPr lang="en-US" sz="3600" b="1" dirty="0">
              <a:latin typeface="Georgia"/>
              <a:cs typeface="Georgia"/>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437" y="1661532"/>
            <a:ext cx="6375293" cy="454983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1397" y="1446584"/>
            <a:ext cx="3360959" cy="5265211"/>
          </a:xfrm>
          <a:prstGeom prst="rect">
            <a:avLst/>
          </a:prstGeom>
        </p:spPr>
      </p:pic>
      <p:sp>
        <p:nvSpPr>
          <p:cNvPr id="8" name="TextBox 7"/>
          <p:cNvSpPr txBox="1"/>
          <p:nvPr/>
        </p:nvSpPr>
        <p:spPr>
          <a:xfrm>
            <a:off x="0" y="6362525"/>
            <a:ext cx="5096107" cy="307777"/>
          </a:xfrm>
          <a:prstGeom prst="rect">
            <a:avLst/>
          </a:prstGeom>
          <a:solidFill>
            <a:schemeClr val="bg1"/>
          </a:solidFill>
        </p:spPr>
        <p:txBody>
          <a:bodyPr wrap="square" rtlCol="0">
            <a:spAutoFit/>
          </a:bodyPr>
          <a:lstStyle/>
          <a:p>
            <a:r>
              <a:rPr lang="en-US" sz="1400" b="1" dirty="0">
                <a:latin typeface="Georgia" charset="0"/>
                <a:ea typeface="Georgia" charset="0"/>
                <a:cs typeface="Georgia" charset="0"/>
              </a:rPr>
              <a:t>Caspar David </a:t>
            </a:r>
            <a:r>
              <a:rPr lang="en-US" sz="1400" b="1" dirty="0" smtClean="0">
                <a:latin typeface="Georgia" charset="0"/>
                <a:ea typeface="Georgia" charset="0"/>
                <a:cs typeface="Georgia" charset="0"/>
              </a:rPr>
              <a:t>Friedrich, </a:t>
            </a:r>
            <a:r>
              <a:rPr lang="en-US" sz="1400" b="1" i="1" dirty="0" err="1">
                <a:latin typeface="Georgia" charset="0"/>
                <a:ea typeface="Georgia" charset="0"/>
                <a:cs typeface="Georgia" charset="0"/>
              </a:rPr>
              <a:t>Klosterruine</a:t>
            </a:r>
            <a:r>
              <a:rPr lang="en-US" sz="1400" b="1" i="1" dirty="0">
                <a:latin typeface="Georgia" charset="0"/>
                <a:ea typeface="Georgia" charset="0"/>
                <a:cs typeface="Georgia" charset="0"/>
              </a:rPr>
              <a:t> </a:t>
            </a:r>
            <a:r>
              <a:rPr lang="en-US" sz="1400" b="1" i="1" dirty="0" err="1">
                <a:latin typeface="Georgia" charset="0"/>
                <a:ea typeface="Georgia" charset="0"/>
                <a:cs typeface="Georgia" charset="0"/>
              </a:rPr>
              <a:t>Eldena</a:t>
            </a:r>
            <a:r>
              <a:rPr lang="en-US" sz="1400" b="1" i="1" dirty="0">
                <a:latin typeface="Georgia" charset="0"/>
                <a:ea typeface="Georgia" charset="0"/>
                <a:cs typeface="Georgia" charset="0"/>
              </a:rPr>
              <a:t> </a:t>
            </a:r>
            <a:r>
              <a:rPr lang="en-US" sz="1400" b="1" dirty="0">
                <a:latin typeface="Georgia" charset="0"/>
                <a:ea typeface="Georgia" charset="0"/>
                <a:cs typeface="Georgia" charset="0"/>
              </a:rPr>
              <a:t>(</a:t>
            </a:r>
            <a:r>
              <a:rPr lang="en-US" sz="1400" b="1" dirty="0" smtClean="0">
                <a:latin typeface="Georgia" charset="0"/>
                <a:ea typeface="Georgia" charset="0"/>
                <a:cs typeface="Georgia" charset="0"/>
              </a:rPr>
              <a:t>c.1825</a:t>
            </a:r>
            <a:r>
              <a:rPr lang="en-US" sz="1400" b="1" dirty="0">
                <a:latin typeface="Georgia" charset="0"/>
                <a:ea typeface="Georgia" charset="0"/>
                <a:cs typeface="Georgia" charset="0"/>
              </a:rPr>
              <a:t>)</a:t>
            </a:r>
            <a:endParaRPr lang="en-US" sz="1400" b="1" i="1" dirty="0">
              <a:latin typeface="Georgia" charset="0"/>
              <a:ea typeface="Georgia" charset="0"/>
              <a:cs typeface="Georgia" charset="0"/>
            </a:endParaRPr>
          </a:p>
        </p:txBody>
      </p:sp>
    </p:spTree>
    <p:extLst>
      <p:ext uri="{BB962C8B-B14F-4D97-AF65-F5344CB8AC3E}">
        <p14:creationId xmlns:p14="http://schemas.microsoft.com/office/powerpoint/2010/main" val="19553054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84912"/>
            <a:ext cx="8681664" cy="670585"/>
          </a:xfrm>
          <a:solidFill>
            <a:schemeClr val="bg1"/>
          </a:solidFill>
        </p:spPr>
        <p:txBody>
          <a:bodyPr>
            <a:noAutofit/>
          </a:bodyPr>
          <a:lstStyle/>
          <a:p>
            <a:pPr algn="l"/>
            <a:r>
              <a:rPr lang="en-US" sz="3200" b="1" dirty="0" smtClean="0">
                <a:latin typeface="Georgia" charset="0"/>
                <a:ea typeface="Georgia" charset="0"/>
                <a:cs typeface="Georgia" charset="0"/>
              </a:rPr>
              <a:t>  </a:t>
            </a:r>
            <a:r>
              <a:rPr lang="en-US" sz="3000" b="1" dirty="0" smtClean="0">
                <a:latin typeface="Georgia" charset="0"/>
                <a:ea typeface="Georgia" charset="0"/>
                <a:cs typeface="Georgia" charset="0"/>
              </a:rPr>
              <a:t>H. G. </a:t>
            </a:r>
            <a:r>
              <a:rPr lang="en-US" sz="3000" b="1" dirty="0">
                <a:latin typeface="Georgia" charset="0"/>
                <a:ea typeface="Georgia" charset="0"/>
                <a:cs typeface="Georgia" charset="0"/>
              </a:rPr>
              <a:t>W</a:t>
            </a:r>
            <a:r>
              <a:rPr lang="en-US" sz="3000" b="1" dirty="0" smtClean="0">
                <a:latin typeface="Georgia" charset="0"/>
                <a:ea typeface="Georgia" charset="0"/>
                <a:cs typeface="Georgia" charset="0"/>
              </a:rPr>
              <a:t>ells, </a:t>
            </a:r>
            <a:r>
              <a:rPr lang="en-US" sz="3000" b="1" i="1" dirty="0" smtClean="0">
                <a:latin typeface="Georgia" charset="0"/>
                <a:ea typeface="Georgia" charset="0"/>
                <a:cs typeface="Georgia" charset="0"/>
              </a:rPr>
              <a:t>The War of the Worlds </a:t>
            </a:r>
            <a:r>
              <a:rPr lang="en-US" sz="3000" b="1" dirty="0" smtClean="0">
                <a:latin typeface="Georgia" charset="0"/>
                <a:ea typeface="Georgia" charset="0"/>
                <a:cs typeface="Georgia" charset="0"/>
              </a:rPr>
              <a:t>(1898)</a:t>
            </a:r>
            <a:endParaRPr lang="en-US" sz="3000" b="1" dirty="0">
              <a:latin typeface="Georgia" charset="0"/>
              <a:ea typeface="Georgia" charset="0"/>
              <a:cs typeface="Georgia"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9237" y="1479478"/>
            <a:ext cx="6793234" cy="5070017"/>
          </a:xfrm>
          <a:prstGeom prst="rect">
            <a:avLst/>
          </a:prstGeom>
          <a:solidFill>
            <a:schemeClr val="tx1"/>
          </a:solidFill>
        </p:spPr>
      </p:pic>
      <p:sp>
        <p:nvSpPr>
          <p:cNvPr id="5" name="TextBox 4"/>
          <p:cNvSpPr txBox="1"/>
          <p:nvPr/>
        </p:nvSpPr>
        <p:spPr>
          <a:xfrm>
            <a:off x="3355523" y="5856270"/>
            <a:ext cx="5788477" cy="523220"/>
          </a:xfrm>
          <a:prstGeom prst="rect">
            <a:avLst/>
          </a:prstGeom>
          <a:solidFill>
            <a:schemeClr val="bg1"/>
          </a:solidFill>
        </p:spPr>
        <p:txBody>
          <a:bodyPr wrap="square" rtlCol="0">
            <a:spAutoFit/>
          </a:bodyPr>
          <a:lstStyle/>
          <a:p>
            <a:pPr algn="r"/>
            <a:r>
              <a:rPr lang="en-US" sz="1400" b="1" dirty="0">
                <a:latin typeface="Georgia" charset="0"/>
                <a:ea typeface="Georgia" charset="0"/>
                <a:cs typeface="Georgia" charset="0"/>
              </a:rPr>
              <a:t>Henrique </a:t>
            </a:r>
            <a:r>
              <a:rPr lang="en-US" sz="1400" b="1" dirty="0" err="1">
                <a:latin typeface="Georgia" charset="0"/>
                <a:ea typeface="Georgia" charset="0"/>
                <a:cs typeface="Georgia" charset="0"/>
              </a:rPr>
              <a:t>Alvim</a:t>
            </a:r>
            <a:r>
              <a:rPr lang="en-US" sz="1400" b="1" dirty="0">
                <a:latin typeface="Georgia" charset="0"/>
                <a:ea typeface="Georgia" charset="0"/>
                <a:cs typeface="Georgia" charset="0"/>
              </a:rPr>
              <a:t> </a:t>
            </a:r>
            <a:r>
              <a:rPr lang="en-US" sz="1400" b="1" dirty="0" err="1" smtClean="0">
                <a:latin typeface="Georgia" charset="0"/>
                <a:ea typeface="Georgia" charset="0"/>
                <a:cs typeface="Georgia" charset="0"/>
              </a:rPr>
              <a:t>Corrêa</a:t>
            </a:r>
            <a:r>
              <a:rPr lang="en-US" sz="1400" b="1" dirty="0" smtClean="0">
                <a:latin typeface="Georgia" charset="0"/>
                <a:ea typeface="Georgia" charset="0"/>
                <a:cs typeface="Georgia" charset="0"/>
              </a:rPr>
              <a:t>, “Falling Star” from the </a:t>
            </a:r>
            <a:r>
              <a:rPr lang="en-GB" sz="1400" b="1" dirty="0" smtClean="0">
                <a:latin typeface="Georgia" charset="0"/>
                <a:ea typeface="Georgia" charset="0"/>
                <a:cs typeface="Georgia" charset="0"/>
              </a:rPr>
              <a:t>1906</a:t>
            </a:r>
            <a:r>
              <a:rPr lang="en-GB" sz="1400" b="1" dirty="0">
                <a:latin typeface="Georgia" charset="0"/>
                <a:ea typeface="Georgia" charset="0"/>
                <a:cs typeface="Georgia" charset="0"/>
              </a:rPr>
              <a:t> </a:t>
            </a:r>
            <a:r>
              <a:rPr lang="en-GB" sz="1400" b="1" dirty="0" smtClean="0">
                <a:latin typeface="Georgia" charset="0"/>
                <a:ea typeface="Georgia" charset="0"/>
                <a:cs typeface="Georgia" charset="0"/>
              </a:rPr>
              <a:t>Belgian special illustrated edition of </a:t>
            </a:r>
            <a:r>
              <a:rPr lang="en-GB" sz="1400" b="1" i="1" dirty="0" smtClean="0">
                <a:latin typeface="Georgia" charset="0"/>
                <a:ea typeface="Georgia" charset="0"/>
                <a:cs typeface="Georgia" charset="0"/>
              </a:rPr>
              <a:t>The War of the Worlds</a:t>
            </a:r>
            <a:endParaRPr lang="en-US" sz="1400" b="1" i="1" dirty="0">
              <a:latin typeface="Georgia" charset="0"/>
              <a:ea typeface="Georgia" charset="0"/>
              <a:cs typeface="Georgia" charset="0"/>
            </a:endParaRPr>
          </a:p>
        </p:txBody>
      </p:sp>
    </p:spTree>
    <p:extLst>
      <p:ext uri="{BB962C8B-B14F-4D97-AF65-F5344CB8AC3E}">
        <p14:creationId xmlns:p14="http://schemas.microsoft.com/office/powerpoint/2010/main" val="18261393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4396" y="297949"/>
            <a:ext cx="4912031" cy="6282647"/>
          </a:xfrm>
          <a:prstGeom prst="rect">
            <a:avLst/>
          </a:prstGeom>
        </p:spPr>
      </p:pic>
      <p:sp>
        <p:nvSpPr>
          <p:cNvPr id="5" name="TextBox 4"/>
          <p:cNvSpPr txBox="1"/>
          <p:nvPr/>
        </p:nvSpPr>
        <p:spPr>
          <a:xfrm>
            <a:off x="297951" y="1315092"/>
            <a:ext cx="3452116" cy="4401205"/>
          </a:xfrm>
          <a:prstGeom prst="rect">
            <a:avLst/>
          </a:prstGeom>
          <a:solidFill>
            <a:schemeClr val="bg1"/>
          </a:solidFill>
        </p:spPr>
        <p:txBody>
          <a:bodyPr wrap="square" rtlCol="0">
            <a:spAutoFit/>
          </a:bodyPr>
          <a:lstStyle/>
          <a:p>
            <a:pPr algn="r"/>
            <a:r>
              <a:rPr lang="en-US" sz="2000" dirty="0">
                <a:latin typeface="Georgia" charset="0"/>
                <a:ea typeface="Georgia" charset="0"/>
                <a:cs typeface="Georgia" charset="0"/>
              </a:rPr>
              <a:t>And this Thing I saw! How can I</a:t>
            </a:r>
            <a:r>
              <a:rPr lang="en-US" sz="2000" dirty="0" smtClean="0">
                <a:latin typeface="Georgia" charset="0"/>
                <a:ea typeface="Georgia" charset="0"/>
                <a:cs typeface="Georgia" charset="0"/>
              </a:rPr>
              <a:t> </a:t>
            </a:r>
            <a:r>
              <a:rPr lang="en-US" sz="2000" dirty="0">
                <a:latin typeface="Georgia" charset="0"/>
                <a:ea typeface="Georgia" charset="0"/>
                <a:cs typeface="Georgia" charset="0"/>
              </a:rPr>
              <a:t>describe it? A monstrous tripod, </a:t>
            </a:r>
            <a:r>
              <a:rPr lang="en-US" sz="2000" dirty="0" smtClean="0">
                <a:latin typeface="Georgia" charset="0"/>
                <a:ea typeface="Georgia" charset="0"/>
                <a:cs typeface="Georgia" charset="0"/>
              </a:rPr>
              <a:t>higher </a:t>
            </a:r>
            <a:r>
              <a:rPr lang="en-US" sz="2000" dirty="0">
                <a:latin typeface="Georgia" charset="0"/>
                <a:ea typeface="Georgia" charset="0"/>
                <a:cs typeface="Georgia" charset="0"/>
              </a:rPr>
              <a:t>than many houses, striding over the young pine-trees, and smashing them aside in its career; a walking engine of glittering metal, striding now across the heather; articulate ropes of steel dangling from it, and the clattering tumult of its passage mingling with the riot of the thunder. (p. 46)</a:t>
            </a:r>
          </a:p>
        </p:txBody>
      </p:sp>
      <p:sp>
        <p:nvSpPr>
          <p:cNvPr id="6" name="TextBox 5"/>
          <p:cNvSpPr txBox="1"/>
          <p:nvPr/>
        </p:nvSpPr>
        <p:spPr>
          <a:xfrm>
            <a:off x="6339155" y="6061753"/>
            <a:ext cx="2804845" cy="338554"/>
          </a:xfrm>
          <a:prstGeom prst="rect">
            <a:avLst/>
          </a:prstGeom>
          <a:solidFill>
            <a:schemeClr val="bg1"/>
          </a:solidFill>
        </p:spPr>
        <p:txBody>
          <a:bodyPr wrap="square" rtlCol="0">
            <a:spAutoFit/>
          </a:bodyPr>
          <a:lstStyle/>
          <a:p>
            <a:pPr algn="r"/>
            <a:r>
              <a:rPr lang="en-US" sz="1600" b="1" dirty="0" err="1" smtClean="0">
                <a:latin typeface="Georgia" charset="0"/>
                <a:ea typeface="Georgia" charset="0"/>
                <a:cs typeface="Georgia" charset="0"/>
              </a:rPr>
              <a:t>Horsell</a:t>
            </a:r>
            <a:r>
              <a:rPr lang="en-US" sz="1600" b="1" dirty="0" smtClean="0">
                <a:latin typeface="Georgia" charset="0"/>
                <a:ea typeface="Georgia" charset="0"/>
                <a:cs typeface="Georgia" charset="0"/>
              </a:rPr>
              <a:t> Common, Surrey</a:t>
            </a:r>
            <a:endParaRPr lang="en-US" sz="1600" b="1" dirty="0">
              <a:latin typeface="Georgia" charset="0"/>
              <a:ea typeface="Georgia" charset="0"/>
              <a:cs typeface="Georgia" charset="0"/>
            </a:endParaRPr>
          </a:p>
        </p:txBody>
      </p:sp>
    </p:spTree>
    <p:extLst>
      <p:ext uri="{BB962C8B-B14F-4D97-AF65-F5344CB8AC3E}">
        <p14:creationId xmlns:p14="http://schemas.microsoft.com/office/powerpoint/2010/main" val="12086444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758" y="462336"/>
            <a:ext cx="4553216" cy="539907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967" y="462336"/>
            <a:ext cx="3916708" cy="5396116"/>
          </a:xfrm>
          <a:prstGeom prst="rect">
            <a:avLst/>
          </a:prstGeom>
        </p:spPr>
      </p:pic>
      <p:sp>
        <p:nvSpPr>
          <p:cNvPr id="8" name="TextBox 7"/>
          <p:cNvSpPr txBox="1"/>
          <p:nvPr/>
        </p:nvSpPr>
        <p:spPr>
          <a:xfrm>
            <a:off x="3102796" y="6133672"/>
            <a:ext cx="3119972" cy="338554"/>
          </a:xfrm>
          <a:prstGeom prst="rect">
            <a:avLst/>
          </a:prstGeom>
          <a:solidFill>
            <a:schemeClr val="bg1"/>
          </a:solidFill>
        </p:spPr>
        <p:txBody>
          <a:bodyPr wrap="square" rtlCol="0">
            <a:spAutoFit/>
          </a:bodyPr>
          <a:lstStyle/>
          <a:p>
            <a:pPr algn="ctr"/>
            <a:r>
              <a:rPr lang="en-US" sz="1600" b="1" smtClean="0">
                <a:latin typeface="Georgia" charset="0"/>
                <a:ea typeface="Georgia" charset="0"/>
                <a:cs typeface="Georgia" charset="0"/>
              </a:rPr>
              <a:t>The Exodus from London</a:t>
            </a:r>
            <a:endParaRPr lang="en-US" sz="1600" b="1" dirty="0">
              <a:latin typeface="Georgia" charset="0"/>
              <a:ea typeface="Georgia" charset="0"/>
              <a:cs typeface="Georgia" charset="0"/>
            </a:endParaRPr>
          </a:p>
        </p:txBody>
      </p:sp>
    </p:spTree>
    <p:extLst>
      <p:ext uri="{BB962C8B-B14F-4D97-AF65-F5344CB8AC3E}">
        <p14:creationId xmlns:p14="http://schemas.microsoft.com/office/powerpoint/2010/main" val="2118928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7886</TotalTime>
  <Words>1769</Words>
  <Application>Microsoft Macintosh PowerPoint</Application>
  <PresentationFormat>On-screen Show (4:3)</PresentationFormat>
  <Paragraphs>79</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Calibri</vt:lpstr>
      <vt:lpstr>Georgia</vt:lpstr>
      <vt:lpstr>Times New Roman</vt:lpstr>
      <vt:lpstr>Arial</vt:lpstr>
      <vt:lpstr>Office Theme</vt:lpstr>
      <vt:lpstr> Armchair Apocalypse, or, Why Destroying London in Speculative  Literature is So Enjoyable</vt:lpstr>
      <vt:lpstr>  London’s apocalyptic tradition</vt:lpstr>
      <vt:lpstr>  John Martin, The Destruction of Pompeii and    Herculaneum (1822) </vt:lpstr>
      <vt:lpstr>  The armchair apocalypse</vt:lpstr>
      <vt:lpstr>  Mary Shelley, The Last Man (1826)</vt:lpstr>
      <vt:lpstr>  Richard Jefferies, After London,    or, Wild England (1885) </vt:lpstr>
      <vt:lpstr>  H. G. Wells, The War of the Worlds (1898)</vt:lpstr>
      <vt:lpstr>PowerPoint Presentation</vt:lpstr>
      <vt:lpstr>PowerPoint Presentation</vt:lpstr>
      <vt:lpstr>  M. P. Shiel, The Purple Cloud (1901)</vt:lpstr>
      <vt:lpstr>  Apocalyptic pleasures</vt:lpstr>
      <vt:lpstr>PowerPoint Presentation</vt:lpstr>
      <vt:lpstr>  The imagination of disaster</vt:lpstr>
      <vt:lpstr>PowerPoint Presentation</vt:lpstr>
      <vt:lpstr>  The collapsing world of the cosy    catastrophe</vt:lpstr>
      <vt:lpstr>  Does apocalypse    improve the    world?</vt:lpstr>
      <vt:lpstr>  The comic apocalypse</vt:lpstr>
      <vt:lpstr>PowerPoint Presentation</vt:lpstr>
      <vt:lpstr>  But how should we read    the comic apocalypse?</vt:lpstr>
      <vt:lpstr>  Apocalyptic London now</vt:lpstr>
      <vt:lpstr>  Apocalyptic satire:   Will Self, The Book of Dave (2006)</vt:lpstr>
      <vt:lpstr>Urban Visionary Satire</vt:lpstr>
      <vt:lpstr>PowerPoint Presentation</vt:lpstr>
      <vt:lpstr>PowerPoint Presentation</vt:lpstr>
      <vt:lpstr>  London’s overthrow?</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Edwards</dc:creator>
  <cp:lastModifiedBy>Microsoft Office User</cp:lastModifiedBy>
  <cp:revision>168</cp:revision>
  <dcterms:created xsi:type="dcterms:W3CDTF">2015-04-21T12:47:58Z</dcterms:created>
  <dcterms:modified xsi:type="dcterms:W3CDTF">2017-07-14T08:42:42Z</dcterms:modified>
</cp:coreProperties>
</file>