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6" r:id="rId3"/>
    <p:sldId id="293" r:id="rId4"/>
    <p:sldId id="284" r:id="rId5"/>
    <p:sldId id="285" r:id="rId6"/>
    <p:sldId id="286" r:id="rId7"/>
    <p:sldId id="288" r:id="rId8"/>
    <p:sldId id="289" r:id="rId9"/>
    <p:sldId id="290" r:id="rId10"/>
    <p:sldId id="299" r:id="rId11"/>
    <p:sldId id="298" r:id="rId12"/>
    <p:sldId id="297" r:id="rId13"/>
    <p:sldId id="291" r:id="rId14"/>
    <p:sldId id="277" r:id="rId15"/>
    <p:sldId id="292" r:id="rId16"/>
    <p:sldId id="271" r:id="rId17"/>
    <p:sldId id="294" r:id="rId18"/>
    <p:sldId id="29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94674"/>
  </p:normalViewPr>
  <p:slideViewPr>
    <p:cSldViewPr snapToGrid="0" snapToObjects="1">
      <p:cViewPr varScale="1">
        <p:scale>
          <a:sx n="104" d="100"/>
          <a:sy n="104" d="100"/>
        </p:scale>
        <p:origin x="216" y="6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CA40EF7-46B4-1444-A0E9-89D38A52347F}"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821462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A40EF7-46B4-1444-A0E9-89D38A52347F}"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146154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A40EF7-46B4-1444-A0E9-89D38A52347F}"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73112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A40EF7-46B4-1444-A0E9-89D38A52347F}"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357789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CA40EF7-46B4-1444-A0E9-89D38A52347F}" type="datetimeFigureOut">
              <a:rPr lang="en-US" smtClean="0"/>
              <a:t>5/17/18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3351111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CA40EF7-46B4-1444-A0E9-89D38A52347F}"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3955235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CA40EF7-46B4-1444-A0E9-89D38A52347F}" type="datetimeFigureOut">
              <a:rPr lang="en-US" smtClean="0"/>
              <a:t>5/17/18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174745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CA40EF7-46B4-1444-A0E9-89D38A52347F}" type="datetimeFigureOut">
              <a:rPr lang="en-US" smtClean="0"/>
              <a:t>5/17/18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317851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40EF7-46B4-1444-A0E9-89D38A52347F}" type="datetimeFigureOut">
              <a:rPr lang="en-US" smtClean="0"/>
              <a:t>5/17/18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197681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CA40EF7-46B4-1444-A0E9-89D38A52347F}"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415496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CA40EF7-46B4-1444-A0E9-89D38A52347F}" type="datetimeFigureOut">
              <a:rPr lang="en-US" smtClean="0"/>
              <a:t>5/17/18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53021-D74F-0D49-A9F9-86975100897B}" type="slidenum">
              <a:rPr lang="en-US" smtClean="0"/>
              <a:t>‹#›</a:t>
            </a:fld>
            <a:endParaRPr lang="en-US"/>
          </a:p>
        </p:txBody>
      </p:sp>
    </p:spTree>
    <p:extLst>
      <p:ext uri="{BB962C8B-B14F-4D97-AF65-F5344CB8AC3E}">
        <p14:creationId xmlns:p14="http://schemas.microsoft.com/office/powerpoint/2010/main" val="219266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40EF7-46B4-1444-A0E9-89D38A52347F}" type="datetimeFigureOut">
              <a:rPr lang="en-US" smtClean="0"/>
              <a:t>5/17/18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53021-D74F-0D49-A9F9-86975100897B}" type="slidenum">
              <a:rPr lang="en-US" smtClean="0"/>
              <a:t>‹#›</a:t>
            </a:fld>
            <a:endParaRPr lang="en-US"/>
          </a:p>
        </p:txBody>
      </p:sp>
    </p:spTree>
    <p:extLst>
      <p:ext uri="{BB962C8B-B14F-4D97-AF65-F5344CB8AC3E}">
        <p14:creationId xmlns:p14="http://schemas.microsoft.com/office/powerpoint/2010/main" val="4175986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0102CF-14CB-444D-B2B0-1832C5D7D355}"/>
              </a:ext>
            </a:extLst>
          </p:cNvPr>
          <p:cNvPicPr>
            <a:picLocks noChangeAspect="1"/>
          </p:cNvPicPr>
          <p:nvPr/>
        </p:nvPicPr>
        <p:blipFill>
          <a:blip r:embed="rId2"/>
          <a:stretch>
            <a:fillRect/>
          </a:stretch>
        </p:blipFill>
        <p:spPr>
          <a:xfrm>
            <a:off x="-68073" y="0"/>
            <a:ext cx="9280146" cy="6858000"/>
          </a:xfrm>
          <a:prstGeom prst="rect">
            <a:avLst/>
          </a:prstGeom>
        </p:spPr>
      </p:pic>
      <p:sp>
        <p:nvSpPr>
          <p:cNvPr id="7" name="Title 1"/>
          <p:cNvSpPr txBox="1">
            <a:spLocks/>
          </p:cNvSpPr>
          <p:nvPr/>
        </p:nvSpPr>
        <p:spPr>
          <a:xfrm>
            <a:off x="4399005" y="6126480"/>
            <a:ext cx="4620534" cy="574766"/>
          </a:xfrm>
          <a:prstGeom prst="rect">
            <a:avLst/>
          </a:prstGeom>
          <a:solidFill>
            <a:schemeClr val="bg1"/>
          </a:solidFill>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400" b="1" dirty="0">
                <a:latin typeface="Georgia"/>
                <a:cs typeface="Georgia"/>
              </a:rPr>
              <a:t> </a:t>
            </a:r>
            <a:r>
              <a:rPr lang="en-US" sz="5500" b="1" dirty="0">
                <a:latin typeface="Georgia"/>
                <a:cs typeface="Georgia"/>
              </a:rPr>
              <a:t> </a:t>
            </a:r>
            <a:r>
              <a:rPr lang="en-US" sz="3500" dirty="0">
                <a:latin typeface="Georgia"/>
                <a:cs typeface="Georgia"/>
              </a:rPr>
              <a:t>Senior Lecturer  in Modern &amp; Contemporary Literature</a:t>
            </a:r>
          </a:p>
          <a:p>
            <a:pPr algn="r"/>
            <a:r>
              <a:rPr lang="en-US" sz="3500" dirty="0">
                <a:latin typeface="Georgia"/>
                <a:cs typeface="Georgia"/>
              </a:rPr>
              <a:t>Birkbeck, University of London</a:t>
            </a:r>
          </a:p>
        </p:txBody>
      </p:sp>
      <p:sp>
        <p:nvSpPr>
          <p:cNvPr id="2" name="Title 1"/>
          <p:cNvSpPr>
            <a:spLocks noGrp="1"/>
          </p:cNvSpPr>
          <p:nvPr>
            <p:ph type="ctrTitle"/>
          </p:nvPr>
        </p:nvSpPr>
        <p:spPr>
          <a:xfrm>
            <a:off x="2954159" y="68944"/>
            <a:ext cx="6189841" cy="2178235"/>
          </a:xfrm>
          <a:solidFill>
            <a:schemeClr val="bg1"/>
          </a:solidFill>
        </p:spPr>
        <p:txBody>
          <a:bodyPr>
            <a:normAutofit/>
          </a:bodyPr>
          <a:lstStyle/>
          <a:p>
            <a:pPr algn="r"/>
            <a:r>
              <a:rPr lang="en-US" sz="3400" b="1" dirty="0">
                <a:latin typeface="Georgia"/>
                <a:cs typeface="Georgia"/>
              </a:rPr>
              <a:t>  Mapping Imaginary Topographies &amp; Times: </a:t>
            </a:r>
            <a:br>
              <a:rPr lang="en-US" sz="3400" b="1" dirty="0">
                <a:latin typeface="Georgia"/>
                <a:cs typeface="Georgia"/>
              </a:rPr>
            </a:br>
            <a:r>
              <a:rPr lang="en-US" sz="3400" b="1" dirty="0">
                <a:latin typeface="Georgia"/>
                <a:cs typeface="Georgia"/>
              </a:rPr>
              <a:t>Literary Utopias from the Renaissance to the Present</a:t>
            </a:r>
            <a:endParaRPr lang="en-US" sz="4000" b="1" dirty="0">
              <a:latin typeface="Georgia"/>
              <a:cs typeface="Georgia"/>
            </a:endParaRPr>
          </a:p>
        </p:txBody>
      </p:sp>
      <p:sp>
        <p:nvSpPr>
          <p:cNvPr id="6" name="Title 1"/>
          <p:cNvSpPr txBox="1">
            <a:spLocks/>
          </p:cNvSpPr>
          <p:nvPr/>
        </p:nvSpPr>
        <p:spPr>
          <a:xfrm>
            <a:off x="5071837" y="5310419"/>
            <a:ext cx="3947701" cy="635236"/>
          </a:xfrm>
          <a:prstGeom prst="rect">
            <a:avLst/>
          </a:prstGeom>
          <a:solidFill>
            <a:schemeClr val="bg1"/>
          </a:soli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400" b="1" dirty="0">
                <a:latin typeface="Georgia"/>
                <a:cs typeface="Georgia"/>
              </a:rPr>
              <a:t> </a:t>
            </a:r>
            <a:r>
              <a:rPr lang="en-US" sz="5500" b="1" dirty="0">
                <a:latin typeface="Georgia"/>
                <a:cs typeface="Georgia"/>
              </a:rPr>
              <a:t> </a:t>
            </a:r>
            <a:r>
              <a:rPr lang="en-US" sz="5500" b="1">
                <a:latin typeface="Georgia"/>
                <a:cs typeface="Georgia"/>
              </a:rPr>
              <a:t>Dr Caroline Edwards</a:t>
            </a:r>
            <a:endParaRPr lang="en-US" sz="3500" b="1" dirty="0">
              <a:latin typeface="Georgia"/>
              <a:cs typeface="Georgia"/>
            </a:endParaRPr>
          </a:p>
        </p:txBody>
      </p:sp>
    </p:spTree>
    <p:extLst>
      <p:ext uri="{BB962C8B-B14F-4D97-AF65-F5344CB8AC3E}">
        <p14:creationId xmlns:p14="http://schemas.microsoft.com/office/powerpoint/2010/main" val="1702485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9355-8CD9-F640-BC9D-48F5C0209F38}"/>
              </a:ext>
            </a:extLst>
          </p:cNvPr>
          <p:cNvSpPr>
            <a:spLocks noGrp="1"/>
          </p:cNvSpPr>
          <p:nvPr>
            <p:ph type="title"/>
          </p:nvPr>
        </p:nvSpPr>
        <p:spPr>
          <a:xfrm>
            <a:off x="0" y="422919"/>
            <a:ext cx="8118389" cy="689190"/>
          </a:xfrm>
          <a:solidFill>
            <a:schemeClr val="bg1"/>
          </a:solidFill>
        </p:spPr>
        <p:txBody>
          <a:bodyPr>
            <a:normAutofit fontScale="90000"/>
          </a:bodyPr>
          <a:lstStyle/>
          <a:p>
            <a:pPr algn="l"/>
            <a:r>
              <a:rPr lang="en-GB" sz="3600" b="1" dirty="0">
                <a:latin typeface="Georgia" panose="02040502050405020303" pitchFamily="18" charset="0"/>
              </a:rPr>
              <a:t>  Red planet, red flag: Martian utopias </a:t>
            </a:r>
            <a:endParaRPr lang="en-US" sz="3600" b="1" dirty="0">
              <a:latin typeface="Georgia" panose="02040502050405020303" pitchFamily="18" charset="0"/>
            </a:endParaRPr>
          </a:p>
        </p:txBody>
      </p:sp>
      <p:pic>
        <p:nvPicPr>
          <p:cNvPr id="11" name="Picture 10">
            <a:extLst>
              <a:ext uri="{FF2B5EF4-FFF2-40B4-BE49-F238E27FC236}">
                <a16:creationId xmlns:a16="http://schemas.microsoft.com/office/drawing/2014/main" id="{29600CCA-C302-944B-86DD-79EF6B65C880}"/>
              </a:ext>
            </a:extLst>
          </p:cNvPr>
          <p:cNvPicPr>
            <a:picLocks noChangeAspect="1"/>
          </p:cNvPicPr>
          <p:nvPr/>
        </p:nvPicPr>
        <p:blipFill>
          <a:blip r:embed="rId2"/>
          <a:stretch>
            <a:fillRect/>
          </a:stretch>
        </p:blipFill>
        <p:spPr>
          <a:xfrm>
            <a:off x="0" y="1796538"/>
            <a:ext cx="9144000" cy="4327604"/>
          </a:xfrm>
          <a:prstGeom prst="rect">
            <a:avLst/>
          </a:prstGeom>
        </p:spPr>
      </p:pic>
    </p:spTree>
    <p:extLst>
      <p:ext uri="{BB962C8B-B14F-4D97-AF65-F5344CB8AC3E}">
        <p14:creationId xmlns:p14="http://schemas.microsoft.com/office/powerpoint/2010/main" val="146829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E4F9-22F8-2441-B3D6-E96642D5F2D7}"/>
              </a:ext>
            </a:extLst>
          </p:cNvPr>
          <p:cNvSpPr>
            <a:spLocks noGrp="1"/>
          </p:cNvSpPr>
          <p:nvPr>
            <p:ph type="title"/>
          </p:nvPr>
        </p:nvSpPr>
        <p:spPr>
          <a:xfrm>
            <a:off x="0" y="200498"/>
            <a:ext cx="8019535" cy="664476"/>
          </a:xfrm>
          <a:solidFill>
            <a:schemeClr val="bg1"/>
          </a:solidFill>
        </p:spPr>
        <p:txBody>
          <a:bodyPr>
            <a:normAutofit fontScale="90000"/>
          </a:bodyPr>
          <a:lstStyle/>
          <a:p>
            <a:pPr algn="l"/>
            <a:r>
              <a:rPr lang="en-US" sz="3600" b="1" dirty="0">
                <a:latin typeface="Georgia" panose="02040502050405020303" pitchFamily="18" charset="0"/>
              </a:rPr>
              <a:t>  Evolution on an interplanetary scale</a:t>
            </a:r>
          </a:p>
        </p:txBody>
      </p:sp>
      <p:pic>
        <p:nvPicPr>
          <p:cNvPr id="5" name="Picture 4">
            <a:extLst>
              <a:ext uri="{FF2B5EF4-FFF2-40B4-BE49-F238E27FC236}">
                <a16:creationId xmlns:a16="http://schemas.microsoft.com/office/drawing/2014/main" id="{BE6BAE09-4AF7-A443-942B-6B1AEF62FB15}"/>
              </a:ext>
            </a:extLst>
          </p:cNvPr>
          <p:cNvPicPr>
            <a:picLocks noChangeAspect="1"/>
          </p:cNvPicPr>
          <p:nvPr/>
        </p:nvPicPr>
        <p:blipFill>
          <a:blip r:embed="rId2"/>
          <a:stretch>
            <a:fillRect/>
          </a:stretch>
        </p:blipFill>
        <p:spPr>
          <a:xfrm>
            <a:off x="824470" y="979273"/>
            <a:ext cx="7569200" cy="5715000"/>
          </a:xfrm>
          <a:prstGeom prst="rect">
            <a:avLst/>
          </a:prstGeom>
        </p:spPr>
      </p:pic>
    </p:spTree>
    <p:extLst>
      <p:ext uri="{BB962C8B-B14F-4D97-AF65-F5344CB8AC3E}">
        <p14:creationId xmlns:p14="http://schemas.microsoft.com/office/powerpoint/2010/main" val="398550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6BE18A-20A7-0842-A696-05B9379ECBEB}"/>
              </a:ext>
            </a:extLst>
          </p:cNvPr>
          <p:cNvSpPr txBox="1"/>
          <p:nvPr/>
        </p:nvSpPr>
        <p:spPr>
          <a:xfrm>
            <a:off x="197242" y="2211664"/>
            <a:ext cx="4172776" cy="3785652"/>
          </a:xfrm>
          <a:prstGeom prst="rect">
            <a:avLst/>
          </a:prstGeom>
          <a:solidFill>
            <a:schemeClr val="bg1"/>
          </a:solidFill>
        </p:spPr>
        <p:txBody>
          <a:bodyPr wrap="square" rtlCol="0">
            <a:spAutoFit/>
          </a:bodyPr>
          <a:lstStyle/>
          <a:p>
            <a:r>
              <a:rPr lang="en-GB" sz="2000" dirty="0">
                <a:latin typeface="Georgia" panose="02040502050405020303" pitchFamily="18" charset="0"/>
              </a:rPr>
              <a:t>“Mars was rich enough to maintain all his children in comfort and even luxury, – that none need hunger, or thirst, or go naked or houseless … so they sought out and cultivated within themselves corresponding resources, those fit to meet the new era of material prosperity; namely, generosity and brotherly love.” </a:t>
            </a:r>
          </a:p>
          <a:p>
            <a:endParaRPr lang="en-GB" dirty="0">
              <a:latin typeface="Georgia" panose="02040502050405020303" pitchFamily="18" charset="0"/>
            </a:endParaRPr>
          </a:p>
          <a:p>
            <a:pPr algn="r"/>
            <a:r>
              <a:rPr lang="en-GB" sz="1400" dirty="0">
                <a:latin typeface="Georgia" panose="02040502050405020303" pitchFamily="18" charset="0"/>
              </a:rPr>
              <a:t>Alice </a:t>
            </a:r>
            <a:r>
              <a:rPr lang="en-GB" sz="1400" dirty="0" err="1">
                <a:latin typeface="Georgia" panose="02040502050405020303" pitchFamily="18" charset="0"/>
              </a:rPr>
              <a:t>Ilgenfritz</a:t>
            </a:r>
            <a:r>
              <a:rPr lang="en-GB" sz="1400" dirty="0">
                <a:latin typeface="Georgia" panose="02040502050405020303" pitchFamily="18" charset="0"/>
              </a:rPr>
              <a:t> Jones and Ella Merchant, </a:t>
            </a:r>
            <a:r>
              <a:rPr lang="en-GB" sz="1400" i="1" dirty="0">
                <a:latin typeface="Georgia" panose="02040502050405020303" pitchFamily="18" charset="0"/>
              </a:rPr>
              <a:t>Unveiling a Parallel: A Romance </a:t>
            </a:r>
            <a:r>
              <a:rPr lang="en-GB" sz="1400" dirty="0">
                <a:latin typeface="Georgia" panose="02040502050405020303" pitchFamily="18" charset="0"/>
              </a:rPr>
              <a:t>(1893), pp.</a:t>
            </a:r>
          </a:p>
          <a:p>
            <a:pPr algn="r"/>
            <a:r>
              <a:rPr lang="en-GB" sz="1400" dirty="0">
                <a:latin typeface="Georgia" panose="02040502050405020303" pitchFamily="18" charset="0"/>
              </a:rPr>
              <a:t>72-3. </a:t>
            </a:r>
            <a:endParaRPr lang="en-US" sz="1400" dirty="0">
              <a:latin typeface="Georgia" panose="02040502050405020303" pitchFamily="18" charset="0"/>
            </a:endParaRPr>
          </a:p>
        </p:txBody>
      </p:sp>
      <p:pic>
        <p:nvPicPr>
          <p:cNvPr id="6" name="Picture 5">
            <a:extLst>
              <a:ext uri="{FF2B5EF4-FFF2-40B4-BE49-F238E27FC236}">
                <a16:creationId xmlns:a16="http://schemas.microsoft.com/office/drawing/2014/main" id="{B67662B1-0C4D-304D-9591-090D39E24CFA}"/>
              </a:ext>
            </a:extLst>
          </p:cNvPr>
          <p:cNvPicPr>
            <a:picLocks noChangeAspect="1"/>
          </p:cNvPicPr>
          <p:nvPr/>
        </p:nvPicPr>
        <p:blipFill>
          <a:blip r:embed="rId2"/>
          <a:stretch>
            <a:fillRect/>
          </a:stretch>
        </p:blipFill>
        <p:spPr>
          <a:xfrm>
            <a:off x="5053317" y="3027404"/>
            <a:ext cx="3885938" cy="3600107"/>
          </a:xfrm>
          <a:prstGeom prst="rect">
            <a:avLst/>
          </a:prstGeom>
        </p:spPr>
      </p:pic>
      <p:sp>
        <p:nvSpPr>
          <p:cNvPr id="7" name="TextBox 6">
            <a:extLst>
              <a:ext uri="{FF2B5EF4-FFF2-40B4-BE49-F238E27FC236}">
                <a16:creationId xmlns:a16="http://schemas.microsoft.com/office/drawing/2014/main" id="{C007A00B-7251-094B-9557-758CDA98801D}"/>
              </a:ext>
            </a:extLst>
          </p:cNvPr>
          <p:cNvSpPr txBox="1"/>
          <p:nvPr/>
        </p:nvSpPr>
        <p:spPr>
          <a:xfrm>
            <a:off x="5152768" y="6190736"/>
            <a:ext cx="3991232" cy="307777"/>
          </a:xfrm>
          <a:prstGeom prst="rect">
            <a:avLst/>
          </a:prstGeom>
          <a:solidFill>
            <a:schemeClr val="bg1"/>
          </a:solidFill>
        </p:spPr>
        <p:txBody>
          <a:bodyPr wrap="square" rtlCol="0">
            <a:spAutoFit/>
          </a:bodyPr>
          <a:lstStyle/>
          <a:p>
            <a:pPr algn="r"/>
            <a:r>
              <a:rPr lang="en-US" sz="1400" dirty="0">
                <a:latin typeface="Georgia" panose="02040502050405020303" pitchFamily="18" charset="0"/>
              </a:rPr>
              <a:t>Photo illustration by Juliana Jiménez Jaramillo</a:t>
            </a:r>
          </a:p>
        </p:txBody>
      </p:sp>
      <p:pic>
        <p:nvPicPr>
          <p:cNvPr id="9" name="Picture 8">
            <a:extLst>
              <a:ext uri="{FF2B5EF4-FFF2-40B4-BE49-F238E27FC236}">
                <a16:creationId xmlns:a16="http://schemas.microsoft.com/office/drawing/2014/main" id="{6D89A3C2-4DC5-9847-8A2F-47470975D675}"/>
              </a:ext>
            </a:extLst>
          </p:cNvPr>
          <p:cNvPicPr>
            <a:picLocks noChangeAspect="1"/>
          </p:cNvPicPr>
          <p:nvPr/>
        </p:nvPicPr>
        <p:blipFill>
          <a:blip r:embed="rId3"/>
          <a:stretch>
            <a:fillRect/>
          </a:stretch>
        </p:blipFill>
        <p:spPr>
          <a:xfrm>
            <a:off x="4567260" y="351613"/>
            <a:ext cx="4371995" cy="2546793"/>
          </a:xfrm>
          <a:prstGeom prst="rect">
            <a:avLst/>
          </a:prstGeom>
        </p:spPr>
      </p:pic>
      <p:sp>
        <p:nvSpPr>
          <p:cNvPr id="2" name="Title 1">
            <a:extLst>
              <a:ext uri="{FF2B5EF4-FFF2-40B4-BE49-F238E27FC236}">
                <a16:creationId xmlns:a16="http://schemas.microsoft.com/office/drawing/2014/main" id="{D664BBB6-C2D7-E240-94DD-FAFADBA85E59}"/>
              </a:ext>
            </a:extLst>
          </p:cNvPr>
          <p:cNvSpPr>
            <a:spLocks noGrp="1"/>
          </p:cNvSpPr>
          <p:nvPr>
            <p:ph type="title"/>
          </p:nvPr>
        </p:nvSpPr>
        <p:spPr>
          <a:xfrm>
            <a:off x="0" y="188141"/>
            <a:ext cx="5387546" cy="1143000"/>
          </a:xfrm>
          <a:solidFill>
            <a:schemeClr val="bg1"/>
          </a:solidFill>
        </p:spPr>
        <p:txBody>
          <a:bodyPr>
            <a:noAutofit/>
          </a:bodyPr>
          <a:lstStyle/>
          <a:p>
            <a:pPr algn="l"/>
            <a:r>
              <a:rPr lang="en-US" sz="3600" b="1" dirty="0">
                <a:latin typeface="Georgia" panose="02040502050405020303" pitchFamily="18" charset="0"/>
              </a:rPr>
              <a:t>  Reconceiving gender </a:t>
            </a:r>
            <a:br>
              <a:rPr lang="en-US" sz="3600" b="1" dirty="0">
                <a:latin typeface="Georgia" panose="02040502050405020303" pitchFamily="18" charset="0"/>
              </a:rPr>
            </a:br>
            <a:r>
              <a:rPr lang="en-US" sz="3600" b="1" dirty="0">
                <a:latin typeface="Georgia" panose="02040502050405020303" pitchFamily="18" charset="0"/>
              </a:rPr>
              <a:t>  relations on Mars</a:t>
            </a:r>
          </a:p>
        </p:txBody>
      </p:sp>
    </p:spTree>
    <p:extLst>
      <p:ext uri="{BB962C8B-B14F-4D97-AF65-F5344CB8AC3E}">
        <p14:creationId xmlns:p14="http://schemas.microsoft.com/office/powerpoint/2010/main" val="2001000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7B270-BFDB-D848-80AF-73DD96A7133D}"/>
              </a:ext>
            </a:extLst>
          </p:cNvPr>
          <p:cNvSpPr>
            <a:spLocks noGrp="1"/>
          </p:cNvSpPr>
          <p:nvPr>
            <p:ph type="title"/>
          </p:nvPr>
        </p:nvSpPr>
        <p:spPr>
          <a:xfrm>
            <a:off x="0" y="274638"/>
            <a:ext cx="6964878" cy="734765"/>
          </a:xfrm>
          <a:solidFill>
            <a:schemeClr val="bg1"/>
          </a:solidFill>
        </p:spPr>
        <p:txBody>
          <a:bodyPr>
            <a:normAutofit/>
          </a:bodyPr>
          <a:lstStyle/>
          <a:p>
            <a:pPr algn="l"/>
            <a:r>
              <a:rPr lang="en-US" sz="3600" b="1" dirty="0">
                <a:latin typeface="Georgia" panose="02040502050405020303" pitchFamily="18" charset="0"/>
              </a:rPr>
              <a:t>  Visions of abundant energy</a:t>
            </a:r>
          </a:p>
        </p:txBody>
      </p:sp>
      <p:pic>
        <p:nvPicPr>
          <p:cNvPr id="5" name="Picture 4">
            <a:extLst>
              <a:ext uri="{FF2B5EF4-FFF2-40B4-BE49-F238E27FC236}">
                <a16:creationId xmlns:a16="http://schemas.microsoft.com/office/drawing/2014/main" id="{DFB2E097-EAD6-1A42-9BE0-C1BAE6136FBB}"/>
              </a:ext>
            </a:extLst>
          </p:cNvPr>
          <p:cNvPicPr>
            <a:picLocks noChangeAspect="1"/>
          </p:cNvPicPr>
          <p:nvPr/>
        </p:nvPicPr>
        <p:blipFill>
          <a:blip r:embed="rId2"/>
          <a:stretch>
            <a:fillRect/>
          </a:stretch>
        </p:blipFill>
        <p:spPr>
          <a:xfrm>
            <a:off x="270163" y="1426228"/>
            <a:ext cx="8565077" cy="5139046"/>
          </a:xfrm>
          <a:prstGeom prst="rect">
            <a:avLst/>
          </a:prstGeom>
        </p:spPr>
      </p:pic>
      <p:sp>
        <p:nvSpPr>
          <p:cNvPr id="6" name="TextBox 5">
            <a:extLst>
              <a:ext uri="{FF2B5EF4-FFF2-40B4-BE49-F238E27FC236}">
                <a16:creationId xmlns:a16="http://schemas.microsoft.com/office/drawing/2014/main" id="{12172C0C-E583-4A4C-8E32-41237ABB6801}"/>
              </a:ext>
            </a:extLst>
          </p:cNvPr>
          <p:cNvSpPr txBox="1"/>
          <p:nvPr/>
        </p:nvSpPr>
        <p:spPr>
          <a:xfrm>
            <a:off x="4001985" y="5854535"/>
            <a:ext cx="5035137" cy="584775"/>
          </a:xfrm>
          <a:prstGeom prst="rect">
            <a:avLst/>
          </a:prstGeom>
          <a:solidFill>
            <a:schemeClr val="bg1"/>
          </a:solidFill>
        </p:spPr>
        <p:txBody>
          <a:bodyPr wrap="square" rtlCol="0">
            <a:spAutoFit/>
          </a:bodyPr>
          <a:lstStyle/>
          <a:p>
            <a:pPr algn="r"/>
            <a:r>
              <a:rPr lang="en-GB" sz="1600" dirty="0">
                <a:latin typeface="Georgia" panose="02040502050405020303" pitchFamily="18" charset="0"/>
              </a:rPr>
              <a:t>Electrical engineer Nikola Tesla in his lab in 1901. Photograph: </a:t>
            </a:r>
            <a:r>
              <a:rPr lang="en-GB" sz="1600" dirty="0" err="1">
                <a:latin typeface="Georgia" panose="02040502050405020303" pitchFamily="18" charset="0"/>
              </a:rPr>
              <a:t>Wellcome</a:t>
            </a:r>
            <a:r>
              <a:rPr lang="en-GB" sz="1600" dirty="0">
                <a:latin typeface="Georgia" panose="02040502050405020303" pitchFamily="18" charset="0"/>
              </a:rPr>
              <a:t> Collection</a:t>
            </a:r>
            <a:endParaRPr lang="en-US" sz="1600" dirty="0">
              <a:latin typeface="Georgia" panose="02040502050405020303" pitchFamily="18" charset="0"/>
            </a:endParaRPr>
          </a:p>
        </p:txBody>
      </p:sp>
    </p:spTree>
    <p:extLst>
      <p:ext uri="{BB962C8B-B14F-4D97-AF65-F5344CB8AC3E}">
        <p14:creationId xmlns:p14="http://schemas.microsoft.com/office/powerpoint/2010/main" val="3663753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527" y="0"/>
            <a:ext cx="4953473" cy="6858000"/>
          </a:xfrm>
          <a:prstGeom prst="rect">
            <a:avLst/>
          </a:prstGeom>
        </p:spPr>
      </p:pic>
      <p:sp>
        <p:nvSpPr>
          <p:cNvPr id="2" name="Title 1"/>
          <p:cNvSpPr>
            <a:spLocks noGrp="1"/>
          </p:cNvSpPr>
          <p:nvPr>
            <p:ph type="title"/>
          </p:nvPr>
        </p:nvSpPr>
        <p:spPr>
          <a:xfrm>
            <a:off x="1" y="261938"/>
            <a:ext cx="5913912" cy="728662"/>
          </a:xfrm>
          <a:solidFill>
            <a:schemeClr val="bg1"/>
          </a:solidFill>
        </p:spPr>
        <p:txBody>
          <a:bodyPr>
            <a:normAutofit fontScale="90000"/>
          </a:bodyPr>
          <a:lstStyle/>
          <a:p>
            <a:pPr algn="l"/>
            <a:r>
              <a:rPr lang="en-US" b="1" dirty="0">
                <a:latin typeface="Georgia" charset="0"/>
                <a:ea typeface="Georgia" charset="0"/>
                <a:cs typeface="Georgia" charset="0"/>
              </a:rPr>
              <a:t> </a:t>
            </a:r>
            <a:r>
              <a:rPr lang="en-US" sz="4000" b="1" dirty="0">
                <a:latin typeface="Georgia" charset="0"/>
                <a:ea typeface="Georgia" charset="0"/>
                <a:cs typeface="Georgia" charset="0"/>
              </a:rPr>
              <a:t>Early Bolshevik utopias</a:t>
            </a:r>
          </a:p>
        </p:txBody>
      </p:sp>
      <p:sp>
        <p:nvSpPr>
          <p:cNvPr id="3" name="TextBox 2"/>
          <p:cNvSpPr txBox="1"/>
          <p:nvPr/>
        </p:nvSpPr>
        <p:spPr>
          <a:xfrm>
            <a:off x="376173" y="1285976"/>
            <a:ext cx="3657600" cy="5324535"/>
          </a:xfrm>
          <a:prstGeom prst="rect">
            <a:avLst/>
          </a:prstGeom>
          <a:solidFill>
            <a:schemeClr val="bg1"/>
          </a:solidFill>
        </p:spPr>
        <p:txBody>
          <a:bodyPr wrap="square" rtlCol="0">
            <a:spAutoFit/>
          </a:bodyPr>
          <a:lstStyle/>
          <a:p>
            <a:pPr algn="r"/>
            <a:r>
              <a:rPr lang="en-US" sz="2600" b="1" dirty="0">
                <a:latin typeface="Georgia" charset="0"/>
                <a:ea typeface="Georgia" charset="0"/>
                <a:cs typeface="Georgia" charset="0"/>
              </a:rPr>
              <a:t>Alexander </a:t>
            </a:r>
            <a:r>
              <a:rPr lang="en-US" sz="2600" b="1" dirty="0" err="1">
                <a:latin typeface="Georgia" charset="0"/>
                <a:ea typeface="Georgia" charset="0"/>
                <a:cs typeface="Georgia" charset="0"/>
              </a:rPr>
              <a:t>Bogdanov</a:t>
            </a:r>
            <a:r>
              <a:rPr lang="en-US" sz="2600" b="1" dirty="0">
                <a:latin typeface="Georgia" charset="0"/>
                <a:ea typeface="Georgia" charset="0"/>
                <a:cs typeface="Georgia" charset="0"/>
              </a:rPr>
              <a:t>, </a:t>
            </a:r>
            <a:r>
              <a:rPr lang="en-US" sz="2600" b="1" i="1" dirty="0">
                <a:latin typeface="Georgia" charset="0"/>
                <a:ea typeface="Georgia" charset="0"/>
                <a:cs typeface="Georgia" charset="0"/>
              </a:rPr>
              <a:t>Red Star </a:t>
            </a:r>
            <a:r>
              <a:rPr lang="en-US" sz="2600" b="1" dirty="0">
                <a:latin typeface="Georgia" charset="0"/>
                <a:ea typeface="Georgia" charset="0"/>
                <a:cs typeface="Georgia" charset="0"/>
              </a:rPr>
              <a:t>(</a:t>
            </a:r>
            <a:r>
              <a:rPr lang="en-US" sz="2600" b="1" i="1" dirty="0">
                <a:latin typeface="Georgia" charset="0"/>
                <a:ea typeface="Georgia" charset="0"/>
                <a:cs typeface="Georgia" charset="0"/>
              </a:rPr>
              <a:t>Krasnaya </a:t>
            </a:r>
            <a:r>
              <a:rPr lang="en-US" sz="2600" b="1" i="1" dirty="0" err="1">
                <a:latin typeface="Georgia" charset="0"/>
                <a:ea typeface="Georgia" charset="0"/>
                <a:cs typeface="Georgia" charset="0"/>
              </a:rPr>
              <a:t>zvezda</a:t>
            </a:r>
            <a:r>
              <a:rPr lang="en-US" sz="2600" b="1" dirty="0">
                <a:latin typeface="Georgia" charset="0"/>
                <a:ea typeface="Georgia" charset="0"/>
                <a:cs typeface="Georgia" charset="0"/>
              </a:rPr>
              <a:t>) (1908)</a:t>
            </a:r>
          </a:p>
          <a:p>
            <a:pPr algn="r"/>
            <a:endParaRPr lang="en-US" sz="2600" b="1" dirty="0">
              <a:latin typeface="Georgia" charset="0"/>
              <a:ea typeface="Georgia" charset="0"/>
              <a:cs typeface="Georgia" charset="0"/>
            </a:endParaRPr>
          </a:p>
          <a:p>
            <a:pPr algn="r"/>
            <a:r>
              <a:rPr lang="en-US" sz="2600" b="1" dirty="0">
                <a:latin typeface="Georgia" charset="0"/>
                <a:ea typeface="Georgia" charset="0"/>
                <a:cs typeface="Georgia" charset="0"/>
              </a:rPr>
              <a:t>Alexei Tolstoy, </a:t>
            </a:r>
            <a:r>
              <a:rPr lang="en-US" sz="2600" b="1" i="1" dirty="0" err="1">
                <a:latin typeface="Georgia" charset="0"/>
                <a:ea typeface="Georgia" charset="0"/>
                <a:cs typeface="Georgia" charset="0"/>
              </a:rPr>
              <a:t>Aelita</a:t>
            </a:r>
            <a:r>
              <a:rPr lang="en-US" sz="2600" b="1" dirty="0">
                <a:latin typeface="Georgia" charset="0"/>
                <a:ea typeface="Georgia" charset="0"/>
                <a:cs typeface="Georgia" charset="0"/>
              </a:rPr>
              <a:t> (1922)</a:t>
            </a:r>
          </a:p>
          <a:p>
            <a:pPr algn="r"/>
            <a:endParaRPr lang="en-US" sz="2600" dirty="0">
              <a:latin typeface="Georgia" charset="0"/>
              <a:ea typeface="Georgia" charset="0"/>
              <a:cs typeface="Georgia" charset="0"/>
            </a:endParaRPr>
          </a:p>
          <a:p>
            <a:pPr algn="r"/>
            <a:r>
              <a:rPr lang="en-US" sz="2200" dirty="0">
                <a:latin typeface="Georgia" charset="0"/>
                <a:ea typeface="Georgia" charset="0"/>
                <a:cs typeface="Georgia" charset="0"/>
              </a:rPr>
              <a:t>Adapted for cinematic release by </a:t>
            </a:r>
            <a:r>
              <a:rPr lang="en-US" sz="2200" dirty="0" err="1">
                <a:latin typeface="Georgia" charset="0"/>
                <a:ea typeface="Georgia" charset="0"/>
                <a:cs typeface="Georgia" charset="0"/>
              </a:rPr>
              <a:t>Yakov</a:t>
            </a:r>
            <a:r>
              <a:rPr lang="en-US" sz="2200" dirty="0">
                <a:latin typeface="Georgia" charset="0"/>
                <a:ea typeface="Georgia" charset="0"/>
                <a:cs typeface="Georgia" charset="0"/>
              </a:rPr>
              <a:t> </a:t>
            </a:r>
            <a:r>
              <a:rPr lang="en-US" sz="2200" dirty="0" err="1">
                <a:latin typeface="Georgia" charset="0"/>
                <a:ea typeface="Georgia" charset="0"/>
                <a:cs typeface="Georgia" charset="0"/>
              </a:rPr>
              <a:t>Protazanov</a:t>
            </a:r>
            <a:r>
              <a:rPr lang="en-US" sz="2200" dirty="0">
                <a:latin typeface="Georgia" charset="0"/>
                <a:ea typeface="Georgia" charset="0"/>
                <a:cs typeface="Georgia" charset="0"/>
              </a:rPr>
              <a:t> in 1924 under the title of </a:t>
            </a:r>
            <a:r>
              <a:rPr lang="en-US" sz="2200" i="1" dirty="0">
                <a:latin typeface="Georgia" charset="0"/>
                <a:ea typeface="Georgia" charset="0"/>
                <a:cs typeface="Georgia" charset="0"/>
              </a:rPr>
              <a:t>Aelita: Queen of Mars </a:t>
            </a:r>
            <a:r>
              <a:rPr lang="en-US" sz="2200" dirty="0">
                <a:latin typeface="Georgia" charset="0"/>
                <a:ea typeface="Georgia" charset="0"/>
                <a:cs typeface="Georgia" charset="0"/>
              </a:rPr>
              <a:t>(</a:t>
            </a:r>
            <a:r>
              <a:rPr lang="en-US" sz="2200" i="1" dirty="0">
                <a:latin typeface="Georgia" charset="0"/>
                <a:ea typeface="Georgia" charset="0"/>
                <a:cs typeface="Georgia" charset="0"/>
              </a:rPr>
              <a:t>Aelita: </a:t>
            </a:r>
            <a:r>
              <a:rPr lang="en-US" sz="2200" i="1" dirty="0" err="1">
                <a:latin typeface="Georgia" charset="0"/>
                <a:ea typeface="Georgia" charset="0"/>
                <a:cs typeface="Georgia" charset="0"/>
              </a:rPr>
              <a:t>koroleva</a:t>
            </a:r>
            <a:r>
              <a:rPr lang="en-US" sz="2200" i="1" dirty="0">
                <a:latin typeface="Georgia" charset="0"/>
                <a:ea typeface="Georgia" charset="0"/>
                <a:cs typeface="Georgia" charset="0"/>
              </a:rPr>
              <a:t> </a:t>
            </a:r>
            <a:r>
              <a:rPr lang="en-US" sz="2200" i="1" dirty="0" err="1">
                <a:latin typeface="Georgia" charset="0"/>
                <a:ea typeface="Georgia" charset="0"/>
                <a:cs typeface="Georgia" charset="0"/>
              </a:rPr>
              <a:t>marsa</a:t>
            </a:r>
            <a:r>
              <a:rPr lang="en-US" sz="2200" dirty="0">
                <a:latin typeface="Georgia" charset="0"/>
                <a:ea typeface="Georgia" charset="0"/>
                <a:cs typeface="Georgia" charset="0"/>
              </a:rPr>
              <a:t>)</a:t>
            </a:r>
          </a:p>
        </p:txBody>
      </p:sp>
      <p:sp>
        <p:nvSpPr>
          <p:cNvPr id="4" name="TextBox 3"/>
          <p:cNvSpPr txBox="1"/>
          <p:nvPr/>
        </p:nvSpPr>
        <p:spPr>
          <a:xfrm>
            <a:off x="5394960" y="6087291"/>
            <a:ext cx="3592286" cy="523220"/>
          </a:xfrm>
          <a:prstGeom prst="rect">
            <a:avLst/>
          </a:prstGeom>
          <a:solidFill>
            <a:schemeClr val="bg1"/>
          </a:solidFill>
        </p:spPr>
        <p:txBody>
          <a:bodyPr wrap="square" rtlCol="0">
            <a:spAutoFit/>
          </a:bodyPr>
          <a:lstStyle/>
          <a:p>
            <a:pPr algn="r"/>
            <a:r>
              <a:rPr lang="en-GB" sz="1400" dirty="0">
                <a:latin typeface="Georgia" charset="0"/>
                <a:ea typeface="Georgia" charset="0"/>
                <a:cs typeface="Georgia" charset="0"/>
              </a:rPr>
              <a:t>Film poster by </a:t>
            </a:r>
            <a:r>
              <a:rPr lang="en-GB" sz="1400" dirty="0" err="1">
                <a:latin typeface="Georgia" charset="0"/>
                <a:ea typeface="Georgia" charset="0"/>
                <a:cs typeface="Georgia" charset="0"/>
              </a:rPr>
              <a:t>Prusakov</a:t>
            </a:r>
            <a:r>
              <a:rPr lang="en-GB" sz="1400" dirty="0">
                <a:latin typeface="Georgia" charset="0"/>
                <a:ea typeface="Georgia" charset="0"/>
                <a:cs typeface="Georgia" charset="0"/>
              </a:rPr>
              <a:t> and </a:t>
            </a:r>
            <a:r>
              <a:rPr lang="en-GB" sz="1400" dirty="0" err="1">
                <a:latin typeface="Georgia" charset="0"/>
                <a:ea typeface="Georgia" charset="0"/>
                <a:cs typeface="Georgia" charset="0"/>
              </a:rPr>
              <a:t>Borisov</a:t>
            </a:r>
            <a:r>
              <a:rPr lang="en-GB" sz="1400" dirty="0">
                <a:latin typeface="Georgia" charset="0"/>
                <a:ea typeface="Georgia" charset="0"/>
                <a:cs typeface="Georgia" charset="0"/>
              </a:rPr>
              <a:t> for </a:t>
            </a:r>
            <a:r>
              <a:rPr lang="en-GB" sz="1400" i="1" dirty="0">
                <a:latin typeface="Georgia" charset="0"/>
                <a:ea typeface="Georgia" charset="0"/>
                <a:cs typeface="Georgia" charset="0"/>
              </a:rPr>
              <a:t>A Journey to Mars </a:t>
            </a:r>
            <a:r>
              <a:rPr lang="en-GB" sz="1400" dirty="0">
                <a:latin typeface="Georgia" charset="0"/>
                <a:ea typeface="Georgia" charset="0"/>
                <a:cs typeface="Georgia" charset="0"/>
              </a:rPr>
              <a:t>(1919)</a:t>
            </a:r>
            <a:endParaRPr lang="en-GB" sz="1400" dirty="0">
              <a:effectLst/>
              <a:latin typeface="Georgia" charset="0"/>
              <a:ea typeface="Georgia" charset="0"/>
              <a:cs typeface="Georgia" charset="0"/>
            </a:endParaRPr>
          </a:p>
        </p:txBody>
      </p:sp>
    </p:spTree>
    <p:extLst>
      <p:ext uri="{BB962C8B-B14F-4D97-AF65-F5344CB8AC3E}">
        <p14:creationId xmlns:p14="http://schemas.microsoft.com/office/powerpoint/2010/main" val="14732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9FB2C-EA8A-FF42-ADA7-423BAD4AE49A}"/>
              </a:ext>
            </a:extLst>
          </p:cNvPr>
          <p:cNvSpPr>
            <a:spLocks noGrp="1"/>
          </p:cNvSpPr>
          <p:nvPr>
            <p:ph type="title"/>
          </p:nvPr>
        </p:nvSpPr>
        <p:spPr>
          <a:xfrm>
            <a:off x="0" y="191511"/>
            <a:ext cx="6030930" cy="746640"/>
          </a:xfrm>
          <a:solidFill>
            <a:schemeClr val="bg1"/>
          </a:solidFill>
        </p:spPr>
        <p:txBody>
          <a:bodyPr>
            <a:normAutofit fontScale="90000"/>
          </a:bodyPr>
          <a:lstStyle/>
          <a:p>
            <a:pPr algn="l"/>
            <a:r>
              <a:rPr lang="en-US" sz="3600" b="1" dirty="0">
                <a:latin typeface="Georgia" panose="02040502050405020303" pitchFamily="18" charset="0"/>
              </a:rPr>
              <a:t>  Utopia by comet collision</a:t>
            </a:r>
          </a:p>
        </p:txBody>
      </p:sp>
      <p:pic>
        <p:nvPicPr>
          <p:cNvPr id="5" name="Picture 4">
            <a:extLst>
              <a:ext uri="{FF2B5EF4-FFF2-40B4-BE49-F238E27FC236}">
                <a16:creationId xmlns:a16="http://schemas.microsoft.com/office/drawing/2014/main" id="{ADA673D4-FF77-2F49-8111-F0C3F293D244}"/>
              </a:ext>
            </a:extLst>
          </p:cNvPr>
          <p:cNvPicPr>
            <a:picLocks noChangeAspect="1"/>
          </p:cNvPicPr>
          <p:nvPr/>
        </p:nvPicPr>
        <p:blipFill>
          <a:blip r:embed="rId2"/>
          <a:stretch>
            <a:fillRect/>
          </a:stretch>
        </p:blipFill>
        <p:spPr>
          <a:xfrm>
            <a:off x="920337" y="1137353"/>
            <a:ext cx="7160821" cy="5451989"/>
          </a:xfrm>
          <a:prstGeom prst="rect">
            <a:avLst/>
          </a:prstGeom>
        </p:spPr>
      </p:pic>
      <p:sp>
        <p:nvSpPr>
          <p:cNvPr id="6" name="TextBox 5">
            <a:extLst>
              <a:ext uri="{FF2B5EF4-FFF2-40B4-BE49-F238E27FC236}">
                <a16:creationId xmlns:a16="http://schemas.microsoft.com/office/drawing/2014/main" id="{B26F8E5B-00EF-EC40-94CD-BE2EC2701372}"/>
              </a:ext>
            </a:extLst>
          </p:cNvPr>
          <p:cNvSpPr txBox="1"/>
          <p:nvPr/>
        </p:nvSpPr>
        <p:spPr>
          <a:xfrm>
            <a:off x="2636322" y="5878286"/>
            <a:ext cx="6258296" cy="584775"/>
          </a:xfrm>
          <a:prstGeom prst="rect">
            <a:avLst/>
          </a:prstGeom>
          <a:solidFill>
            <a:schemeClr val="bg1"/>
          </a:solidFill>
        </p:spPr>
        <p:txBody>
          <a:bodyPr wrap="square" rtlCol="0">
            <a:spAutoFit/>
          </a:bodyPr>
          <a:lstStyle/>
          <a:p>
            <a:pPr algn="r"/>
            <a:r>
              <a:rPr lang="en-US" sz="1600" dirty="0">
                <a:latin typeface="Georgia" panose="02040502050405020303" pitchFamily="18" charset="0"/>
              </a:rPr>
              <a:t>A. Lund, illustration from an 1857 pamphlet of a comet destroying the Earth</a:t>
            </a:r>
          </a:p>
        </p:txBody>
      </p:sp>
      <p:sp>
        <p:nvSpPr>
          <p:cNvPr id="3" name="TextBox 2">
            <a:extLst>
              <a:ext uri="{FF2B5EF4-FFF2-40B4-BE49-F238E27FC236}">
                <a16:creationId xmlns:a16="http://schemas.microsoft.com/office/drawing/2014/main" id="{9980E3E1-2A76-3E4B-9381-966EB4EFD75A}"/>
              </a:ext>
            </a:extLst>
          </p:cNvPr>
          <p:cNvSpPr txBox="1"/>
          <p:nvPr/>
        </p:nvSpPr>
        <p:spPr>
          <a:xfrm>
            <a:off x="1075038" y="1708766"/>
            <a:ext cx="3608173" cy="3970318"/>
          </a:xfrm>
          <a:prstGeom prst="rect">
            <a:avLst/>
          </a:prstGeom>
          <a:solidFill>
            <a:schemeClr val="bg1"/>
          </a:solidFill>
        </p:spPr>
        <p:txBody>
          <a:bodyPr wrap="square" rtlCol="0">
            <a:spAutoFit/>
          </a:bodyPr>
          <a:lstStyle/>
          <a:p>
            <a:r>
              <a:rPr lang="en-GB" dirty="0">
                <a:latin typeface="Georgia" panose="02040502050405020303" pitchFamily="18" charset="0"/>
              </a:rPr>
              <a:t>“I looked up and saw a fading trail of greenish light still hanging in the sky. And after that there was a shiver and whispering in the air, a stronger throbbing in one’s arteries, a sense of refreshment, a renewal of purpose. […] How beautiful it was! how still and beautiful! Peace! peace! – the peace that </a:t>
            </a:r>
            <a:r>
              <a:rPr lang="en-GB" dirty="0" err="1">
                <a:latin typeface="Georgia" panose="02040502050405020303" pitchFamily="18" charset="0"/>
              </a:rPr>
              <a:t>passeth</a:t>
            </a:r>
            <a:r>
              <a:rPr lang="en-GB" dirty="0">
                <a:latin typeface="Georgia" panose="02040502050405020303" pitchFamily="18" charset="0"/>
              </a:rPr>
              <a:t> understanding, robed in light descending!” </a:t>
            </a:r>
          </a:p>
          <a:p>
            <a:r>
              <a:rPr lang="en-GB" dirty="0">
                <a:latin typeface="Georgia" panose="02040502050405020303" pitchFamily="18" charset="0"/>
              </a:rPr>
              <a:t>H. G. Wells, </a:t>
            </a:r>
            <a:r>
              <a:rPr lang="en-GB" i="1" dirty="0">
                <a:latin typeface="Georgia" panose="02040502050405020303" pitchFamily="18" charset="0"/>
              </a:rPr>
              <a:t>In the Days of the Comet </a:t>
            </a:r>
            <a:r>
              <a:rPr lang="en-GB" dirty="0">
                <a:latin typeface="Georgia" panose="02040502050405020303" pitchFamily="18" charset="0"/>
              </a:rPr>
              <a:t>(1906), p. 69.</a:t>
            </a:r>
            <a:endParaRPr lang="en-US" dirty="0">
              <a:latin typeface="Georgia" panose="02040502050405020303" pitchFamily="18" charset="0"/>
            </a:endParaRPr>
          </a:p>
        </p:txBody>
      </p:sp>
    </p:spTree>
    <p:extLst>
      <p:ext uri="{BB962C8B-B14F-4D97-AF65-F5344CB8AC3E}">
        <p14:creationId xmlns:p14="http://schemas.microsoft.com/office/powerpoint/2010/main" val="26922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3676"/>
            <a:ext cx="8140700" cy="995362"/>
          </a:xfrm>
          <a:solidFill>
            <a:schemeClr val="bg1"/>
          </a:solidFill>
        </p:spPr>
        <p:txBody>
          <a:bodyPr>
            <a:normAutofit fontScale="90000"/>
          </a:bodyPr>
          <a:lstStyle/>
          <a:p>
            <a:pPr algn="l"/>
            <a:r>
              <a:rPr lang="en-US" sz="3400" b="1" dirty="0">
                <a:latin typeface="Georgia"/>
                <a:cs typeface="Georgia"/>
              </a:rPr>
              <a:t>  Critical Utopias: </a:t>
            </a:r>
            <a:br>
              <a:rPr lang="en-US" sz="3400" b="1" dirty="0">
                <a:latin typeface="Georgia"/>
                <a:cs typeface="Georgia"/>
              </a:rPr>
            </a:br>
            <a:r>
              <a:rPr lang="en-US" sz="3400" b="1" dirty="0">
                <a:latin typeface="Georgia"/>
                <a:cs typeface="Georgia"/>
              </a:rPr>
              <a:t>  Feminism, Ecology &amp; the New Left</a:t>
            </a:r>
          </a:p>
        </p:txBody>
      </p:sp>
      <p:pic>
        <p:nvPicPr>
          <p:cNvPr id="4" name="Picture 3" descr="60s-femini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27201"/>
            <a:ext cx="11461843" cy="5130800"/>
          </a:xfrm>
          <a:prstGeom prst="rect">
            <a:avLst/>
          </a:prstGeom>
        </p:spPr>
      </p:pic>
      <p:sp>
        <p:nvSpPr>
          <p:cNvPr id="3" name="TextBox 2">
            <a:extLst>
              <a:ext uri="{FF2B5EF4-FFF2-40B4-BE49-F238E27FC236}">
                <a16:creationId xmlns:a16="http://schemas.microsoft.com/office/drawing/2014/main" id="{DEB778B7-8464-BC41-A337-8E42643AE703}"/>
              </a:ext>
            </a:extLst>
          </p:cNvPr>
          <p:cNvSpPr txBox="1"/>
          <p:nvPr/>
        </p:nvSpPr>
        <p:spPr>
          <a:xfrm>
            <a:off x="135924" y="2347784"/>
            <a:ext cx="4188940" cy="3908762"/>
          </a:xfrm>
          <a:prstGeom prst="rect">
            <a:avLst/>
          </a:prstGeom>
          <a:solidFill>
            <a:schemeClr val="bg1"/>
          </a:solidFill>
        </p:spPr>
        <p:txBody>
          <a:bodyPr wrap="square" rtlCol="0">
            <a:spAutoFit/>
          </a:bodyPr>
          <a:lstStyle/>
          <a:p>
            <a:r>
              <a:rPr lang="en-US" dirty="0">
                <a:latin typeface="Georgia" panose="02040502050405020303" pitchFamily="18" charset="0"/>
              </a:rPr>
              <a:t>“The Utopia of a modern dreamer must needs differ in one fundamental aspect from the </a:t>
            </a:r>
            <a:r>
              <a:rPr lang="en-US" dirty="0" err="1">
                <a:latin typeface="Georgia" panose="02040502050405020303" pitchFamily="18" charset="0"/>
              </a:rPr>
              <a:t>Nowheres</a:t>
            </a:r>
            <a:r>
              <a:rPr lang="en-US" dirty="0">
                <a:latin typeface="Georgia" panose="02040502050405020303" pitchFamily="18" charset="0"/>
              </a:rPr>
              <a:t> and Utopias men planned before Darwin quickened the thought of the world. Those were all perfect and static States, a balance of happiness won for ever against the forces of unrest and disorder that inhere in things. […] But the Modern Utopia must not be static but kinetic, must shape not as a permanent state but as a hopeful stage leading to a long ascent of stages.”</a:t>
            </a:r>
          </a:p>
          <a:p>
            <a:pPr algn="r"/>
            <a:r>
              <a:rPr lang="en-US" sz="1400" dirty="0">
                <a:latin typeface="Georgia" panose="02040502050405020303" pitchFamily="18" charset="0"/>
              </a:rPr>
              <a:t>H. G. Wells, </a:t>
            </a:r>
            <a:r>
              <a:rPr lang="en-US" sz="1400" i="1" dirty="0">
                <a:latin typeface="Georgia" panose="02040502050405020303" pitchFamily="18" charset="0"/>
              </a:rPr>
              <a:t>A Modern Utopia </a:t>
            </a:r>
            <a:r>
              <a:rPr lang="en-US" sz="1400" dirty="0">
                <a:latin typeface="Georgia" panose="02040502050405020303" pitchFamily="18" charset="0"/>
              </a:rPr>
              <a:t>(1905), p. 11</a:t>
            </a:r>
          </a:p>
        </p:txBody>
      </p:sp>
      <p:sp>
        <p:nvSpPr>
          <p:cNvPr id="5" name="TextBox 4">
            <a:extLst>
              <a:ext uri="{FF2B5EF4-FFF2-40B4-BE49-F238E27FC236}">
                <a16:creationId xmlns:a16="http://schemas.microsoft.com/office/drawing/2014/main" id="{CD72846B-C15D-564F-B7A6-A10DF7CA42DE}"/>
              </a:ext>
            </a:extLst>
          </p:cNvPr>
          <p:cNvSpPr txBox="1"/>
          <p:nvPr/>
        </p:nvSpPr>
        <p:spPr>
          <a:xfrm>
            <a:off x="4621427" y="2517061"/>
            <a:ext cx="4324865" cy="3570208"/>
          </a:xfrm>
          <a:prstGeom prst="rect">
            <a:avLst/>
          </a:prstGeom>
          <a:solidFill>
            <a:schemeClr val="bg1"/>
          </a:solidFill>
        </p:spPr>
        <p:txBody>
          <a:bodyPr wrap="square" rtlCol="0">
            <a:spAutoFit/>
          </a:bodyPr>
          <a:lstStyle/>
          <a:p>
            <a:r>
              <a:rPr lang="en-US" dirty="0">
                <a:latin typeface="Georgia" panose="02040502050405020303" pitchFamily="18" charset="0"/>
              </a:rPr>
              <a:t>In our present situation [in 1986], wherein utopian expression has been instrumentally confined in the false promises of post-industrial capitalism, the form of utopia itself must be exposed and transcended so that it can be revived as a practice of radical opposition. It cannot be left in its traditional form, for then it will either be coopted or ignored. It must be negated to insure the future-bearing impulse.”</a:t>
            </a:r>
          </a:p>
          <a:p>
            <a:pPr algn="r"/>
            <a:r>
              <a:rPr lang="en-US" sz="1400" dirty="0">
                <a:latin typeface="Georgia" panose="02040502050405020303" pitchFamily="18" charset="0"/>
              </a:rPr>
              <a:t>Tom Moylan, </a:t>
            </a:r>
            <a:r>
              <a:rPr lang="en-US" sz="1400" i="1" dirty="0">
                <a:latin typeface="Georgia" panose="02040502050405020303" pitchFamily="18" charset="0"/>
              </a:rPr>
              <a:t>Demand the Impossible: Science Fiction and the Utopian Imagination </a:t>
            </a:r>
            <a:r>
              <a:rPr lang="en-US" sz="1400" dirty="0">
                <a:latin typeface="Georgia" panose="02040502050405020303" pitchFamily="18" charset="0"/>
              </a:rPr>
              <a:t>(1986), p. 194</a:t>
            </a:r>
          </a:p>
        </p:txBody>
      </p:sp>
    </p:spTree>
    <p:extLst>
      <p:ext uri="{BB962C8B-B14F-4D97-AF65-F5344CB8AC3E}">
        <p14:creationId xmlns:p14="http://schemas.microsoft.com/office/powerpoint/2010/main" val="343369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C818-A3D5-954E-91A4-4681100B236B}"/>
              </a:ext>
            </a:extLst>
          </p:cNvPr>
          <p:cNvSpPr>
            <a:spLocks noGrp="1"/>
          </p:cNvSpPr>
          <p:nvPr>
            <p:ph type="title"/>
          </p:nvPr>
        </p:nvSpPr>
        <p:spPr>
          <a:xfrm>
            <a:off x="0" y="178130"/>
            <a:ext cx="8514608" cy="665018"/>
          </a:xfrm>
          <a:solidFill>
            <a:schemeClr val="bg1"/>
          </a:solidFill>
        </p:spPr>
        <p:txBody>
          <a:bodyPr>
            <a:normAutofit fontScale="90000"/>
          </a:bodyPr>
          <a:lstStyle/>
          <a:p>
            <a:pPr algn="l"/>
            <a:r>
              <a:rPr lang="en-US" sz="3600" b="1" dirty="0">
                <a:latin typeface="Georgia" panose="02040502050405020303" pitchFamily="18" charset="0"/>
              </a:rPr>
              <a:t>  </a:t>
            </a:r>
            <a:r>
              <a:rPr lang="en-US" sz="4000" b="1" dirty="0">
                <a:latin typeface="Georgia" panose="02040502050405020303" pitchFamily="18" charset="0"/>
              </a:rPr>
              <a:t>Flood fictions and utopian futures</a:t>
            </a:r>
          </a:p>
        </p:txBody>
      </p:sp>
      <p:pic>
        <p:nvPicPr>
          <p:cNvPr id="9" name="Picture 8">
            <a:extLst>
              <a:ext uri="{FF2B5EF4-FFF2-40B4-BE49-F238E27FC236}">
                <a16:creationId xmlns:a16="http://schemas.microsoft.com/office/drawing/2014/main" id="{CC2332C1-57EF-3249-8E87-49E7FF245845}"/>
              </a:ext>
            </a:extLst>
          </p:cNvPr>
          <p:cNvPicPr>
            <a:picLocks noChangeAspect="1"/>
          </p:cNvPicPr>
          <p:nvPr/>
        </p:nvPicPr>
        <p:blipFill>
          <a:blip r:embed="rId2"/>
          <a:stretch>
            <a:fillRect/>
          </a:stretch>
        </p:blipFill>
        <p:spPr>
          <a:xfrm>
            <a:off x="0" y="1227633"/>
            <a:ext cx="9144000" cy="5133703"/>
          </a:xfrm>
          <a:prstGeom prst="rect">
            <a:avLst/>
          </a:prstGeom>
        </p:spPr>
      </p:pic>
      <p:sp>
        <p:nvSpPr>
          <p:cNvPr id="10" name="TextBox 9">
            <a:extLst>
              <a:ext uri="{FF2B5EF4-FFF2-40B4-BE49-F238E27FC236}">
                <a16:creationId xmlns:a16="http://schemas.microsoft.com/office/drawing/2014/main" id="{E234C79C-BBB7-8847-B74C-061384C9E066}"/>
              </a:ext>
            </a:extLst>
          </p:cNvPr>
          <p:cNvSpPr txBox="1"/>
          <p:nvPr/>
        </p:nvSpPr>
        <p:spPr>
          <a:xfrm>
            <a:off x="3621974" y="6161046"/>
            <a:ext cx="5438898" cy="584775"/>
          </a:xfrm>
          <a:prstGeom prst="rect">
            <a:avLst/>
          </a:prstGeom>
          <a:solidFill>
            <a:schemeClr val="bg1"/>
          </a:solidFill>
        </p:spPr>
        <p:txBody>
          <a:bodyPr wrap="square" rtlCol="0">
            <a:spAutoFit/>
          </a:bodyPr>
          <a:lstStyle/>
          <a:p>
            <a:pPr algn="r"/>
            <a:r>
              <a:rPr lang="en-US" sz="1600" dirty="0">
                <a:latin typeface="Georgia" panose="02040502050405020303" pitchFamily="18" charset="0"/>
              </a:rPr>
              <a:t>Illustration from the cover of Kim Stanley Robinson, </a:t>
            </a:r>
            <a:r>
              <a:rPr lang="en-US" sz="1600" i="1" dirty="0">
                <a:latin typeface="Georgia" panose="02040502050405020303" pitchFamily="18" charset="0"/>
              </a:rPr>
              <a:t>New York: 2140 </a:t>
            </a:r>
            <a:r>
              <a:rPr lang="en-US" sz="1600" dirty="0">
                <a:latin typeface="Georgia" panose="02040502050405020303" pitchFamily="18" charset="0"/>
              </a:rPr>
              <a:t>(2017)</a:t>
            </a:r>
          </a:p>
        </p:txBody>
      </p:sp>
    </p:spTree>
    <p:extLst>
      <p:ext uri="{BB962C8B-B14F-4D97-AF65-F5344CB8AC3E}">
        <p14:creationId xmlns:p14="http://schemas.microsoft.com/office/powerpoint/2010/main" val="4265494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71B4EE-B260-9848-844B-A1B19B35BEA2}"/>
              </a:ext>
            </a:extLst>
          </p:cNvPr>
          <p:cNvPicPr>
            <a:picLocks noChangeAspect="1"/>
          </p:cNvPicPr>
          <p:nvPr/>
        </p:nvPicPr>
        <p:blipFill>
          <a:blip r:embed="rId2"/>
          <a:stretch>
            <a:fillRect/>
          </a:stretch>
        </p:blipFill>
        <p:spPr>
          <a:xfrm>
            <a:off x="0" y="711842"/>
            <a:ext cx="6181287" cy="3708772"/>
          </a:xfrm>
          <a:prstGeom prst="rect">
            <a:avLst/>
          </a:prstGeom>
        </p:spPr>
      </p:pic>
      <p:sp>
        <p:nvSpPr>
          <p:cNvPr id="2" name="Title 1">
            <a:extLst>
              <a:ext uri="{FF2B5EF4-FFF2-40B4-BE49-F238E27FC236}">
                <a16:creationId xmlns:a16="http://schemas.microsoft.com/office/drawing/2014/main" id="{EDC73B55-B247-734B-9803-051DD826248E}"/>
              </a:ext>
            </a:extLst>
          </p:cNvPr>
          <p:cNvSpPr>
            <a:spLocks noGrp="1"/>
          </p:cNvSpPr>
          <p:nvPr>
            <p:ph type="title"/>
          </p:nvPr>
        </p:nvSpPr>
        <p:spPr>
          <a:xfrm>
            <a:off x="0" y="155885"/>
            <a:ext cx="5812971" cy="1143000"/>
          </a:xfrm>
          <a:solidFill>
            <a:schemeClr val="bg1"/>
          </a:solidFill>
        </p:spPr>
        <p:txBody>
          <a:bodyPr>
            <a:noAutofit/>
          </a:bodyPr>
          <a:lstStyle/>
          <a:p>
            <a:pPr algn="l"/>
            <a:r>
              <a:rPr lang="en-US" sz="3600" b="1" dirty="0">
                <a:latin typeface="Georgia" panose="02040502050405020303" pitchFamily="18" charset="0"/>
              </a:rPr>
              <a:t>  Apocalypse-by-water: </a:t>
            </a:r>
            <a:br>
              <a:rPr lang="en-US" sz="3600" b="1" dirty="0">
                <a:latin typeface="Georgia" panose="02040502050405020303" pitchFamily="18" charset="0"/>
              </a:rPr>
            </a:br>
            <a:r>
              <a:rPr lang="en-US" sz="3600" b="1" dirty="0">
                <a:latin typeface="Georgia" panose="02040502050405020303" pitchFamily="18" charset="0"/>
              </a:rPr>
              <a:t>  the end we start from?</a:t>
            </a:r>
          </a:p>
        </p:txBody>
      </p:sp>
      <p:pic>
        <p:nvPicPr>
          <p:cNvPr id="5" name="Picture 4">
            <a:extLst>
              <a:ext uri="{FF2B5EF4-FFF2-40B4-BE49-F238E27FC236}">
                <a16:creationId xmlns:a16="http://schemas.microsoft.com/office/drawing/2014/main" id="{2282FD0E-46F9-594C-BEE2-63E3419FC805}"/>
              </a:ext>
            </a:extLst>
          </p:cNvPr>
          <p:cNvPicPr>
            <a:picLocks noChangeAspect="1"/>
          </p:cNvPicPr>
          <p:nvPr/>
        </p:nvPicPr>
        <p:blipFill>
          <a:blip r:embed="rId3"/>
          <a:stretch>
            <a:fillRect/>
          </a:stretch>
        </p:blipFill>
        <p:spPr>
          <a:xfrm>
            <a:off x="6181288" y="0"/>
            <a:ext cx="2980706" cy="4471059"/>
          </a:xfrm>
          <a:prstGeom prst="rect">
            <a:avLst/>
          </a:prstGeom>
        </p:spPr>
      </p:pic>
      <p:pic>
        <p:nvPicPr>
          <p:cNvPr id="6" name="Picture 5" descr="gee, the flood.jpg">
            <a:extLst>
              <a:ext uri="{FF2B5EF4-FFF2-40B4-BE49-F238E27FC236}">
                <a16:creationId xmlns:a16="http://schemas.microsoft.com/office/drawing/2014/main" id="{AA5AF0B7-BE03-0C4F-86CC-47B0FF8D6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59" y="3159684"/>
            <a:ext cx="2308493" cy="3548654"/>
          </a:xfrm>
          <a:prstGeom prst="rect">
            <a:avLst/>
          </a:prstGeom>
        </p:spPr>
      </p:pic>
      <p:pic>
        <p:nvPicPr>
          <p:cNvPr id="7" name="Picture 6" descr="talor, island.jpg">
            <a:extLst>
              <a:ext uri="{FF2B5EF4-FFF2-40B4-BE49-F238E27FC236}">
                <a16:creationId xmlns:a16="http://schemas.microsoft.com/office/drawing/2014/main" id="{B43C26CB-327F-6E4F-AF5C-8216ACC8D2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858" y="3912919"/>
            <a:ext cx="1760570" cy="2811656"/>
          </a:xfrm>
          <a:prstGeom prst="rect">
            <a:avLst/>
          </a:prstGeom>
        </p:spPr>
      </p:pic>
      <p:pic>
        <p:nvPicPr>
          <p:cNvPr id="9" name="Picture 8">
            <a:extLst>
              <a:ext uri="{FF2B5EF4-FFF2-40B4-BE49-F238E27FC236}">
                <a16:creationId xmlns:a16="http://schemas.microsoft.com/office/drawing/2014/main" id="{2354241E-4C38-D946-BC47-D954ED493B20}"/>
              </a:ext>
            </a:extLst>
          </p:cNvPr>
          <p:cNvPicPr>
            <a:picLocks noChangeAspect="1"/>
          </p:cNvPicPr>
          <p:nvPr/>
        </p:nvPicPr>
        <p:blipFill>
          <a:blip r:embed="rId6"/>
          <a:stretch>
            <a:fillRect/>
          </a:stretch>
        </p:blipFill>
        <p:spPr>
          <a:xfrm>
            <a:off x="2649774" y="3159684"/>
            <a:ext cx="2225053" cy="3535991"/>
          </a:xfrm>
          <a:prstGeom prst="rect">
            <a:avLst/>
          </a:prstGeom>
        </p:spPr>
      </p:pic>
      <p:pic>
        <p:nvPicPr>
          <p:cNvPr id="11" name="Picture 10">
            <a:extLst>
              <a:ext uri="{FF2B5EF4-FFF2-40B4-BE49-F238E27FC236}">
                <a16:creationId xmlns:a16="http://schemas.microsoft.com/office/drawing/2014/main" id="{7CE81D18-B3C7-B446-B05A-D3273B1A54D3}"/>
              </a:ext>
            </a:extLst>
          </p:cNvPr>
          <p:cNvPicPr>
            <a:picLocks noChangeAspect="1"/>
          </p:cNvPicPr>
          <p:nvPr/>
        </p:nvPicPr>
        <p:blipFill>
          <a:blip r:embed="rId7"/>
          <a:stretch>
            <a:fillRect/>
          </a:stretch>
        </p:blipFill>
        <p:spPr>
          <a:xfrm>
            <a:off x="5065149" y="3912920"/>
            <a:ext cx="1873760" cy="2782756"/>
          </a:xfrm>
          <a:prstGeom prst="rect">
            <a:avLst/>
          </a:prstGeom>
        </p:spPr>
      </p:pic>
    </p:spTree>
    <p:extLst>
      <p:ext uri="{BB962C8B-B14F-4D97-AF65-F5344CB8AC3E}">
        <p14:creationId xmlns:p14="http://schemas.microsoft.com/office/powerpoint/2010/main" val="309224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C17E97-82A8-4F40-9698-1DF2CF83ECA3}"/>
              </a:ext>
            </a:extLst>
          </p:cNvPr>
          <p:cNvPicPr>
            <a:picLocks noChangeAspect="1"/>
          </p:cNvPicPr>
          <p:nvPr/>
        </p:nvPicPr>
        <p:blipFill>
          <a:blip r:embed="rId2"/>
          <a:stretch>
            <a:fillRect/>
          </a:stretch>
        </p:blipFill>
        <p:spPr>
          <a:xfrm>
            <a:off x="0" y="1205345"/>
            <a:ext cx="9144000" cy="5652655"/>
          </a:xfrm>
          <a:prstGeom prst="rect">
            <a:avLst/>
          </a:prstGeom>
        </p:spPr>
      </p:pic>
      <p:sp>
        <p:nvSpPr>
          <p:cNvPr id="2" name="Title 1">
            <a:extLst>
              <a:ext uri="{FF2B5EF4-FFF2-40B4-BE49-F238E27FC236}">
                <a16:creationId xmlns:a16="http://schemas.microsoft.com/office/drawing/2014/main" id="{8926D285-3AE3-BA42-BD5D-56A72FD42542}"/>
              </a:ext>
            </a:extLst>
          </p:cNvPr>
          <p:cNvSpPr>
            <a:spLocks noGrp="1"/>
          </p:cNvSpPr>
          <p:nvPr>
            <p:ph type="title"/>
          </p:nvPr>
        </p:nvSpPr>
        <p:spPr>
          <a:xfrm>
            <a:off x="0" y="151348"/>
            <a:ext cx="8229600" cy="896616"/>
          </a:xfrm>
        </p:spPr>
        <p:txBody>
          <a:bodyPr>
            <a:noAutofit/>
          </a:bodyPr>
          <a:lstStyle/>
          <a:p>
            <a:pPr algn="l"/>
            <a:r>
              <a:rPr lang="en-US" sz="3600" b="1" dirty="0">
                <a:latin typeface="Georgia" panose="02040502050405020303" pitchFamily="18" charset="0"/>
              </a:rPr>
              <a:t>  </a:t>
            </a:r>
            <a:r>
              <a:rPr lang="en-US" sz="3400" b="1" dirty="0">
                <a:latin typeface="Georgia" panose="02040502050405020303" pitchFamily="18" charset="0"/>
              </a:rPr>
              <a:t>The literary utopia: </a:t>
            </a:r>
            <a:br>
              <a:rPr lang="en-US" sz="3400" b="1" dirty="0">
                <a:latin typeface="Georgia" panose="02040502050405020303" pitchFamily="18" charset="0"/>
              </a:rPr>
            </a:br>
            <a:r>
              <a:rPr lang="en-US" sz="3400" b="1" dirty="0">
                <a:latin typeface="Georgia" panose="02040502050405020303" pitchFamily="18" charset="0"/>
              </a:rPr>
              <a:t>  social and political critique</a:t>
            </a:r>
            <a:r>
              <a:rPr lang="en-GB" sz="3400" b="1" dirty="0">
                <a:latin typeface="Georgia" panose="02040502050405020303" pitchFamily="18" charset="0"/>
              </a:rPr>
              <a:t> </a:t>
            </a:r>
            <a:endParaRPr lang="en-US" sz="3400" b="1" dirty="0">
              <a:latin typeface="Georgia" panose="02040502050405020303" pitchFamily="18" charset="0"/>
            </a:endParaRPr>
          </a:p>
        </p:txBody>
      </p:sp>
      <p:sp>
        <p:nvSpPr>
          <p:cNvPr id="4" name="TextBox 3">
            <a:extLst>
              <a:ext uri="{FF2B5EF4-FFF2-40B4-BE49-F238E27FC236}">
                <a16:creationId xmlns:a16="http://schemas.microsoft.com/office/drawing/2014/main" id="{0A422886-A2FA-1C4E-A39B-474EB50115D5}"/>
              </a:ext>
            </a:extLst>
          </p:cNvPr>
          <p:cNvSpPr txBox="1"/>
          <p:nvPr/>
        </p:nvSpPr>
        <p:spPr>
          <a:xfrm>
            <a:off x="202428" y="2533829"/>
            <a:ext cx="8496728" cy="403187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600" dirty="0">
                <a:latin typeface="Georgia" panose="02040502050405020303" pitchFamily="18" charset="0"/>
              </a:rPr>
              <a:t>The </a:t>
            </a:r>
            <a:r>
              <a:rPr lang="en-US" sz="1600" b="1" dirty="0">
                <a:latin typeface="Georgia" panose="02040502050405020303" pitchFamily="18" charset="0"/>
              </a:rPr>
              <a:t>abolition of private property</a:t>
            </a:r>
            <a:r>
              <a:rPr lang="en-US" sz="1600" dirty="0">
                <a:latin typeface="Georgia" panose="02040502050405020303" pitchFamily="18" charset="0"/>
              </a:rPr>
              <a:t> and </a:t>
            </a:r>
            <a:r>
              <a:rPr lang="en-US" sz="1600" b="1" dirty="0">
                <a:latin typeface="Georgia" panose="02040502050405020303" pitchFamily="18" charset="0"/>
              </a:rPr>
              <a:t>redistribution of wealth</a:t>
            </a:r>
            <a:r>
              <a:rPr lang="en-US" sz="1600" dirty="0">
                <a:latin typeface="Georgia" panose="02040502050405020303" pitchFamily="18" charset="0"/>
              </a:rPr>
              <a:t> (often, the abolition of money); although not always the abolition of class and social hierarchy</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dirty="0">
                <a:latin typeface="Georgia" panose="02040502050405020303" pitchFamily="18" charset="0"/>
              </a:rPr>
              <a:t>Technological advancement, particularly the </a:t>
            </a:r>
            <a:r>
              <a:rPr lang="en-US" sz="1600" b="1" dirty="0">
                <a:latin typeface="Georgia" panose="02040502050405020303" pitchFamily="18" charset="0"/>
              </a:rPr>
              <a:t>automation of labour</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dirty="0">
                <a:latin typeface="Georgia" panose="02040502050405020303" pitchFamily="18" charset="0"/>
              </a:rPr>
              <a:t>Equality among the sexes and </a:t>
            </a:r>
            <a:r>
              <a:rPr lang="en-US" sz="1600" b="1" dirty="0">
                <a:latin typeface="Georgia" panose="02040502050405020303" pitchFamily="18" charset="0"/>
              </a:rPr>
              <a:t>women’s suffrage</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b="1" dirty="0">
                <a:latin typeface="Georgia" panose="02040502050405020303" pitchFamily="18" charset="0"/>
              </a:rPr>
              <a:t>Alternative pedagogies</a:t>
            </a:r>
            <a:r>
              <a:rPr lang="en-US" sz="1600" dirty="0">
                <a:latin typeface="Georgia" panose="02040502050405020303" pitchFamily="18" charset="0"/>
              </a:rPr>
              <a:t> and methods of schooling or education</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dirty="0">
                <a:latin typeface="Georgia" panose="02040502050405020303" pitchFamily="18" charset="0"/>
              </a:rPr>
              <a:t>Sources of </a:t>
            </a:r>
            <a:r>
              <a:rPr lang="en-US" sz="1600" b="1" dirty="0">
                <a:latin typeface="Georgia" panose="02040502050405020303" pitchFamily="18" charset="0"/>
              </a:rPr>
              <a:t>abundant energy</a:t>
            </a:r>
            <a:r>
              <a:rPr lang="en-US" sz="1600" dirty="0">
                <a:latin typeface="Georgia" panose="02040502050405020303" pitchFamily="18" charset="0"/>
              </a:rPr>
              <a:t> (electricity, galvanism, clean energy, hydro-electric power)</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b="1" dirty="0">
                <a:latin typeface="Georgia" panose="02040502050405020303" pitchFamily="18" charset="0"/>
              </a:rPr>
              <a:t>Enlightenment rationalism</a:t>
            </a:r>
            <a:r>
              <a:rPr lang="en-US" sz="1600" dirty="0">
                <a:latin typeface="Georgia" panose="02040502050405020303" pitchFamily="18" charset="0"/>
              </a:rPr>
              <a:t> (importance of science and secularism, use of the empirical method, application of logic)</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dirty="0">
                <a:latin typeface="Georgia" panose="02040502050405020303" pitchFamily="18" charset="0"/>
              </a:rPr>
              <a:t>Attention to </a:t>
            </a:r>
            <a:r>
              <a:rPr lang="en-US" sz="1600" b="1" dirty="0">
                <a:latin typeface="Georgia" panose="02040502050405020303" pitchFamily="18" charset="0"/>
              </a:rPr>
              <a:t>aesthetics</a:t>
            </a:r>
            <a:r>
              <a:rPr lang="en-US" sz="1600" dirty="0">
                <a:latin typeface="Georgia" panose="02040502050405020303" pitchFamily="18" charset="0"/>
              </a:rPr>
              <a:t> (beautiful architecture, interior design, refined aesthetic sensibility)</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dirty="0">
                <a:latin typeface="Georgia" panose="02040502050405020303" pitchFamily="18" charset="0"/>
              </a:rPr>
              <a:t>Beautiful people, perfect health, longevity</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b="1" dirty="0">
                <a:latin typeface="Georgia" panose="02040502050405020303" pitchFamily="18" charset="0"/>
              </a:rPr>
              <a:t>Industrialised development</a:t>
            </a:r>
            <a:r>
              <a:rPr lang="en-US" sz="1600" dirty="0">
                <a:latin typeface="Georgia" panose="02040502050405020303" pitchFamily="18" charset="0"/>
              </a:rPr>
              <a:t> (</a:t>
            </a:r>
            <a:r>
              <a:rPr lang="en-US" sz="1600" dirty="0" err="1">
                <a:latin typeface="Georgia" panose="02040502050405020303" pitchFamily="18" charset="0"/>
              </a:rPr>
              <a:t>rationalised</a:t>
            </a:r>
            <a:r>
              <a:rPr lang="en-US" sz="1600" dirty="0">
                <a:latin typeface="Georgia" panose="02040502050405020303" pitchFamily="18" charset="0"/>
              </a:rPr>
              <a:t> system of production, elimination of wasted resources and duplication of labour)</a:t>
            </a:r>
            <a:endParaRPr lang="en-GB" sz="1600" dirty="0">
              <a:latin typeface="Georgia" panose="02040502050405020303" pitchFamily="18" charset="0"/>
            </a:endParaRPr>
          </a:p>
          <a:p>
            <a:pPr marL="285750" lvl="0" indent="-285750">
              <a:buFont typeface="Arial" panose="020B0604020202020204" pitchFamily="34" charset="0"/>
              <a:buChar char="•"/>
            </a:pPr>
            <a:r>
              <a:rPr lang="en-US" sz="1600" b="1" dirty="0">
                <a:latin typeface="Georgia" panose="02040502050405020303" pitchFamily="18" charset="0"/>
              </a:rPr>
              <a:t>Elimination of war</a:t>
            </a:r>
            <a:r>
              <a:rPr lang="en-US" sz="1600" dirty="0">
                <a:latin typeface="Georgia" panose="02040502050405020303" pitchFamily="18" charset="0"/>
              </a:rPr>
              <a:t> and international/</a:t>
            </a:r>
            <a:r>
              <a:rPr lang="en-US" sz="1600" b="1" dirty="0">
                <a:latin typeface="Georgia" panose="02040502050405020303" pitchFamily="18" charset="0"/>
              </a:rPr>
              <a:t>global federacy </a:t>
            </a:r>
            <a:r>
              <a:rPr lang="en-US" sz="1600" dirty="0">
                <a:latin typeface="Georgia" panose="02040502050405020303" pitchFamily="18" charset="0"/>
              </a:rPr>
              <a:t>(signifying a new evolutionary stage of historical development)</a:t>
            </a:r>
            <a:endParaRPr lang="en-GB" sz="1600" dirty="0">
              <a:latin typeface="Georgia" panose="02040502050405020303" pitchFamily="18" charset="0"/>
            </a:endParaRPr>
          </a:p>
        </p:txBody>
      </p:sp>
    </p:spTree>
    <p:extLst>
      <p:ext uri="{BB962C8B-B14F-4D97-AF65-F5344CB8AC3E}">
        <p14:creationId xmlns:p14="http://schemas.microsoft.com/office/powerpoint/2010/main" val="402936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5" descr="More's Utopia.jpg">
            <a:extLst>
              <a:ext uri="{FF2B5EF4-FFF2-40B4-BE49-F238E27FC236}">
                <a16:creationId xmlns:a16="http://schemas.microsoft.com/office/drawing/2014/main" id="{3CF05338-BF22-C640-9831-3F9AB879D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613" y="115172"/>
            <a:ext cx="4875806" cy="6582339"/>
          </a:xfrm>
          <a:prstGeom prst="rect">
            <a:avLst/>
          </a:prstGeom>
        </p:spPr>
      </p:pic>
      <p:sp>
        <p:nvSpPr>
          <p:cNvPr id="2" name="Title 1">
            <a:extLst>
              <a:ext uri="{FF2B5EF4-FFF2-40B4-BE49-F238E27FC236}">
                <a16:creationId xmlns:a16="http://schemas.microsoft.com/office/drawing/2014/main" id="{AC594BE8-C4C5-C14B-995E-FDC89F532CA9}"/>
              </a:ext>
            </a:extLst>
          </p:cNvPr>
          <p:cNvSpPr>
            <a:spLocks noGrp="1"/>
          </p:cNvSpPr>
          <p:nvPr>
            <p:ph type="title"/>
          </p:nvPr>
        </p:nvSpPr>
        <p:spPr>
          <a:xfrm>
            <a:off x="0" y="310264"/>
            <a:ext cx="8229600" cy="604136"/>
          </a:xfrm>
          <a:solidFill>
            <a:schemeClr val="bg1"/>
          </a:solidFill>
        </p:spPr>
        <p:txBody>
          <a:bodyPr>
            <a:normAutofit fontScale="90000"/>
          </a:bodyPr>
          <a:lstStyle/>
          <a:p>
            <a:pPr algn="l"/>
            <a:r>
              <a:rPr lang="en-US" sz="3600" b="1" dirty="0">
                <a:latin typeface="Georgia" panose="02040502050405020303" pitchFamily="18" charset="0"/>
              </a:rPr>
              <a:t>  The island as utopian </a:t>
            </a:r>
            <a:r>
              <a:rPr lang="en-US" sz="3600" b="1" i="1" dirty="0">
                <a:latin typeface="Georgia" panose="02040502050405020303" pitchFamily="18" charset="0"/>
              </a:rPr>
              <a:t>locus </a:t>
            </a:r>
            <a:r>
              <a:rPr lang="en-US" sz="3600" b="1" i="1" dirty="0" err="1">
                <a:latin typeface="Georgia" panose="02040502050405020303" pitchFamily="18" charset="0"/>
              </a:rPr>
              <a:t>classicus</a:t>
            </a:r>
            <a:endParaRPr lang="en-US" sz="3600" b="1" i="1" dirty="0">
              <a:latin typeface="Georgia" panose="02040502050405020303" pitchFamily="18" charset="0"/>
            </a:endParaRPr>
          </a:p>
        </p:txBody>
      </p:sp>
      <p:sp>
        <p:nvSpPr>
          <p:cNvPr id="3" name="TextBox 2">
            <a:extLst>
              <a:ext uri="{FF2B5EF4-FFF2-40B4-BE49-F238E27FC236}">
                <a16:creationId xmlns:a16="http://schemas.microsoft.com/office/drawing/2014/main" id="{7371A484-842F-3846-AA48-60ACFD4F8AC9}"/>
              </a:ext>
            </a:extLst>
          </p:cNvPr>
          <p:cNvSpPr txBox="1"/>
          <p:nvPr/>
        </p:nvSpPr>
        <p:spPr>
          <a:xfrm>
            <a:off x="197708" y="2699078"/>
            <a:ext cx="4893276" cy="2585323"/>
          </a:xfrm>
          <a:prstGeom prst="rect">
            <a:avLst/>
          </a:prstGeom>
          <a:solidFill>
            <a:schemeClr val="bg1"/>
          </a:solidFill>
        </p:spPr>
        <p:txBody>
          <a:bodyPr wrap="square" rtlCol="0">
            <a:spAutoFit/>
          </a:bodyPr>
          <a:lstStyle/>
          <a:p>
            <a:pPr algn="r"/>
            <a:r>
              <a:rPr lang="en-US" dirty="0">
                <a:latin typeface="Georgia" panose="02040502050405020303" pitchFamily="18" charset="0"/>
              </a:rPr>
              <a:t>Thomas More, </a:t>
            </a:r>
            <a:r>
              <a:rPr lang="en-US" i="1" dirty="0">
                <a:latin typeface="Georgia" panose="02040502050405020303" pitchFamily="18" charset="0"/>
              </a:rPr>
              <a:t>Utopia</a:t>
            </a:r>
            <a:r>
              <a:rPr lang="en-US" dirty="0">
                <a:latin typeface="Georgia" panose="02040502050405020303" pitchFamily="18" charset="0"/>
              </a:rPr>
              <a:t> (1516)</a:t>
            </a:r>
          </a:p>
          <a:p>
            <a:pPr algn="r"/>
            <a:r>
              <a:rPr lang="en-US" dirty="0">
                <a:latin typeface="Georgia" panose="02040502050405020303" pitchFamily="18" charset="0"/>
              </a:rPr>
              <a:t>Richard Bernard, </a:t>
            </a:r>
            <a:r>
              <a:rPr lang="en-US" i="1" dirty="0">
                <a:latin typeface="Georgia" panose="02040502050405020303" pitchFamily="18" charset="0"/>
              </a:rPr>
              <a:t>The Isle of Man </a:t>
            </a:r>
            <a:r>
              <a:rPr lang="en-US" dirty="0">
                <a:latin typeface="Georgia" panose="02040502050405020303" pitchFamily="18" charset="0"/>
              </a:rPr>
              <a:t>(1620)</a:t>
            </a:r>
          </a:p>
          <a:p>
            <a:pPr algn="r"/>
            <a:r>
              <a:rPr lang="en-US" dirty="0">
                <a:latin typeface="Georgia" panose="02040502050405020303" pitchFamily="18" charset="0"/>
              </a:rPr>
              <a:t>Francis Bacon, </a:t>
            </a:r>
            <a:r>
              <a:rPr lang="en-US" i="1" dirty="0">
                <a:latin typeface="Georgia" panose="02040502050405020303" pitchFamily="18" charset="0"/>
              </a:rPr>
              <a:t>New Atlantis </a:t>
            </a:r>
            <a:r>
              <a:rPr lang="en-US" dirty="0">
                <a:latin typeface="Georgia" panose="02040502050405020303" pitchFamily="18" charset="0"/>
              </a:rPr>
              <a:t>(1624)</a:t>
            </a:r>
          </a:p>
          <a:p>
            <a:pPr algn="r"/>
            <a:r>
              <a:rPr lang="en-US" dirty="0">
                <a:latin typeface="Georgia" panose="02040502050405020303" pitchFamily="18" charset="0"/>
              </a:rPr>
              <a:t>Phineas Fletcher, </a:t>
            </a:r>
            <a:r>
              <a:rPr lang="en-US" i="1" dirty="0">
                <a:latin typeface="Georgia" panose="02040502050405020303" pitchFamily="18" charset="0"/>
              </a:rPr>
              <a:t>The Purple Island, or the Isle of Man</a:t>
            </a:r>
            <a:r>
              <a:rPr lang="en-US" dirty="0">
                <a:latin typeface="Georgia" panose="02040502050405020303" pitchFamily="18" charset="0"/>
              </a:rPr>
              <a:t> (1633)</a:t>
            </a:r>
          </a:p>
          <a:p>
            <a:pPr algn="r"/>
            <a:r>
              <a:rPr lang="en-US" dirty="0">
                <a:latin typeface="Georgia" panose="02040502050405020303" pitchFamily="18" charset="0"/>
              </a:rPr>
              <a:t>Bishop Godwin, </a:t>
            </a:r>
            <a:r>
              <a:rPr lang="en-US" i="1" dirty="0">
                <a:latin typeface="Georgia" panose="02040502050405020303" pitchFamily="18" charset="0"/>
              </a:rPr>
              <a:t>Man in the </a:t>
            </a:r>
            <a:r>
              <a:rPr lang="en-US" i="1" dirty="0" err="1">
                <a:latin typeface="Georgia" panose="02040502050405020303" pitchFamily="18" charset="0"/>
              </a:rPr>
              <a:t>Moone</a:t>
            </a:r>
            <a:r>
              <a:rPr lang="en-US" i="1" dirty="0">
                <a:latin typeface="Georgia" panose="02040502050405020303" pitchFamily="18" charset="0"/>
              </a:rPr>
              <a:t> </a:t>
            </a:r>
            <a:r>
              <a:rPr lang="en-US" dirty="0">
                <a:latin typeface="Georgia" panose="02040502050405020303" pitchFamily="18" charset="0"/>
              </a:rPr>
              <a:t>(1638)</a:t>
            </a:r>
          </a:p>
          <a:p>
            <a:pPr algn="r"/>
            <a:r>
              <a:rPr lang="en-US" dirty="0">
                <a:latin typeface="Georgia" panose="02040502050405020303" pitchFamily="18" charset="0"/>
              </a:rPr>
              <a:t>Henry Neville, </a:t>
            </a:r>
            <a:r>
              <a:rPr lang="en-US" i="1" dirty="0">
                <a:latin typeface="Georgia" panose="02040502050405020303" pitchFamily="18" charset="0"/>
              </a:rPr>
              <a:t>The Isle of Pines </a:t>
            </a:r>
            <a:r>
              <a:rPr lang="en-US" dirty="0">
                <a:latin typeface="Georgia" panose="02040502050405020303" pitchFamily="18" charset="0"/>
              </a:rPr>
              <a:t>(1668) </a:t>
            </a:r>
          </a:p>
          <a:p>
            <a:pPr algn="r"/>
            <a:r>
              <a:rPr lang="en-US" dirty="0">
                <a:latin typeface="Georgia" panose="02040502050405020303" pitchFamily="18" charset="0"/>
              </a:rPr>
              <a:t>Denis </a:t>
            </a:r>
            <a:r>
              <a:rPr lang="en-US" dirty="0" err="1">
                <a:latin typeface="Georgia" panose="02040502050405020303" pitchFamily="18" charset="0"/>
              </a:rPr>
              <a:t>Vairasse</a:t>
            </a:r>
            <a:r>
              <a:rPr lang="en-US" dirty="0">
                <a:latin typeface="Georgia" panose="02040502050405020303" pitchFamily="18" charset="0"/>
              </a:rPr>
              <a:t> </a:t>
            </a:r>
            <a:r>
              <a:rPr lang="en-US" dirty="0" err="1">
                <a:latin typeface="Georgia" panose="02040502050405020303" pitchFamily="18" charset="0"/>
              </a:rPr>
              <a:t>d’Alais</a:t>
            </a:r>
            <a:r>
              <a:rPr lang="en-US" dirty="0">
                <a:latin typeface="Georgia" panose="02040502050405020303" pitchFamily="18" charset="0"/>
              </a:rPr>
              <a:t>, </a:t>
            </a:r>
            <a:r>
              <a:rPr lang="en-US" i="1" dirty="0">
                <a:latin typeface="Georgia" panose="02040502050405020303" pitchFamily="18" charset="0"/>
              </a:rPr>
              <a:t>The History of the </a:t>
            </a:r>
            <a:r>
              <a:rPr lang="en-US" i="1" dirty="0" err="1">
                <a:latin typeface="Georgia" panose="02040502050405020303" pitchFamily="18" charset="0"/>
              </a:rPr>
              <a:t>Severambians</a:t>
            </a:r>
            <a:r>
              <a:rPr lang="en-US" i="1" dirty="0">
                <a:latin typeface="Georgia" panose="02040502050405020303" pitchFamily="18" charset="0"/>
              </a:rPr>
              <a:t> </a:t>
            </a:r>
            <a:r>
              <a:rPr lang="en-US" dirty="0">
                <a:latin typeface="Georgia" panose="02040502050405020303" pitchFamily="18" charset="0"/>
              </a:rPr>
              <a:t>(1677)</a:t>
            </a:r>
          </a:p>
        </p:txBody>
      </p:sp>
    </p:spTree>
    <p:extLst>
      <p:ext uri="{BB962C8B-B14F-4D97-AF65-F5344CB8AC3E}">
        <p14:creationId xmlns:p14="http://schemas.microsoft.com/office/powerpoint/2010/main" val="2769668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31C1-1DC4-6F42-A557-F61219500BC2}"/>
              </a:ext>
            </a:extLst>
          </p:cNvPr>
          <p:cNvSpPr>
            <a:spLocks noGrp="1"/>
          </p:cNvSpPr>
          <p:nvPr>
            <p:ph type="title"/>
          </p:nvPr>
        </p:nvSpPr>
        <p:spPr>
          <a:xfrm>
            <a:off x="0" y="141074"/>
            <a:ext cx="5666198" cy="1143000"/>
          </a:xfrm>
          <a:solidFill>
            <a:schemeClr val="bg1"/>
          </a:solidFill>
        </p:spPr>
        <p:txBody>
          <a:bodyPr>
            <a:noAutofit/>
          </a:bodyPr>
          <a:lstStyle/>
          <a:p>
            <a:pPr algn="l"/>
            <a:r>
              <a:rPr lang="en-GB" sz="3600" b="1" dirty="0">
                <a:latin typeface="Georgia" panose="02040502050405020303" pitchFamily="18" charset="0"/>
              </a:rPr>
              <a:t>  Swiss cheese utopias: </a:t>
            </a:r>
            <a:br>
              <a:rPr lang="en-GB" sz="3600" b="1" dirty="0">
                <a:latin typeface="Georgia" panose="02040502050405020303" pitchFamily="18" charset="0"/>
              </a:rPr>
            </a:br>
            <a:r>
              <a:rPr lang="en-GB" sz="3600" b="1" dirty="0">
                <a:latin typeface="Georgia" panose="02040502050405020303" pitchFamily="18" charset="0"/>
              </a:rPr>
              <a:t>  subterranean worlds </a:t>
            </a:r>
            <a:endParaRPr lang="en-US" sz="3600" b="1" dirty="0">
              <a:latin typeface="Georgia" panose="02040502050405020303" pitchFamily="18" charset="0"/>
            </a:endParaRPr>
          </a:p>
        </p:txBody>
      </p:sp>
      <p:pic>
        <p:nvPicPr>
          <p:cNvPr id="4" name="Picture 3">
            <a:extLst>
              <a:ext uri="{FF2B5EF4-FFF2-40B4-BE49-F238E27FC236}">
                <a16:creationId xmlns:a16="http://schemas.microsoft.com/office/drawing/2014/main" id="{AA97943E-BF66-4542-853D-C419E1A0C23B}"/>
              </a:ext>
            </a:extLst>
          </p:cNvPr>
          <p:cNvPicPr>
            <a:picLocks noChangeAspect="1"/>
          </p:cNvPicPr>
          <p:nvPr/>
        </p:nvPicPr>
        <p:blipFill>
          <a:blip r:embed="rId2"/>
          <a:stretch>
            <a:fillRect/>
          </a:stretch>
        </p:blipFill>
        <p:spPr>
          <a:xfrm>
            <a:off x="5797573" y="550049"/>
            <a:ext cx="3251692" cy="2427930"/>
          </a:xfrm>
          <a:prstGeom prst="rect">
            <a:avLst/>
          </a:prstGeom>
        </p:spPr>
      </p:pic>
      <p:pic>
        <p:nvPicPr>
          <p:cNvPr id="7" name="Picture 6">
            <a:extLst>
              <a:ext uri="{FF2B5EF4-FFF2-40B4-BE49-F238E27FC236}">
                <a16:creationId xmlns:a16="http://schemas.microsoft.com/office/drawing/2014/main" id="{A32B2F47-AD09-6B45-B0BF-90C05742B78F}"/>
              </a:ext>
            </a:extLst>
          </p:cNvPr>
          <p:cNvPicPr>
            <a:picLocks noChangeAspect="1"/>
          </p:cNvPicPr>
          <p:nvPr/>
        </p:nvPicPr>
        <p:blipFill>
          <a:blip r:embed="rId3"/>
          <a:stretch>
            <a:fillRect/>
          </a:stretch>
        </p:blipFill>
        <p:spPr>
          <a:xfrm>
            <a:off x="100640" y="1319943"/>
            <a:ext cx="5335699" cy="2641171"/>
          </a:xfrm>
          <a:prstGeom prst="rect">
            <a:avLst/>
          </a:prstGeom>
        </p:spPr>
      </p:pic>
      <p:pic>
        <p:nvPicPr>
          <p:cNvPr id="5" name="Picture 4">
            <a:extLst>
              <a:ext uri="{FF2B5EF4-FFF2-40B4-BE49-F238E27FC236}">
                <a16:creationId xmlns:a16="http://schemas.microsoft.com/office/drawing/2014/main" id="{838E3900-2807-944A-A4AC-36DDFFF41878}"/>
              </a:ext>
            </a:extLst>
          </p:cNvPr>
          <p:cNvPicPr>
            <a:picLocks noChangeAspect="1"/>
          </p:cNvPicPr>
          <p:nvPr/>
        </p:nvPicPr>
        <p:blipFill>
          <a:blip r:embed="rId4"/>
          <a:stretch>
            <a:fillRect/>
          </a:stretch>
        </p:blipFill>
        <p:spPr>
          <a:xfrm>
            <a:off x="3441700" y="3505200"/>
            <a:ext cx="5702300" cy="3352800"/>
          </a:xfrm>
          <a:prstGeom prst="rect">
            <a:avLst/>
          </a:prstGeom>
        </p:spPr>
      </p:pic>
      <p:pic>
        <p:nvPicPr>
          <p:cNvPr id="9" name="Picture 8">
            <a:extLst>
              <a:ext uri="{FF2B5EF4-FFF2-40B4-BE49-F238E27FC236}">
                <a16:creationId xmlns:a16="http://schemas.microsoft.com/office/drawing/2014/main" id="{29B0D702-4872-E14E-9BDF-7DE45D71BF92}"/>
              </a:ext>
            </a:extLst>
          </p:cNvPr>
          <p:cNvPicPr>
            <a:picLocks noChangeAspect="1"/>
          </p:cNvPicPr>
          <p:nvPr/>
        </p:nvPicPr>
        <p:blipFill>
          <a:blip r:embed="rId5"/>
          <a:stretch>
            <a:fillRect/>
          </a:stretch>
        </p:blipFill>
        <p:spPr>
          <a:xfrm>
            <a:off x="416468" y="4300151"/>
            <a:ext cx="2686275" cy="2236573"/>
          </a:xfrm>
          <a:prstGeom prst="rect">
            <a:avLst/>
          </a:prstGeom>
        </p:spPr>
      </p:pic>
    </p:spTree>
    <p:extLst>
      <p:ext uri="{BB962C8B-B14F-4D97-AF65-F5344CB8AC3E}">
        <p14:creationId xmlns:p14="http://schemas.microsoft.com/office/powerpoint/2010/main" val="1630577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4240-F88E-DB42-B6BB-EC74068EEE22}"/>
              </a:ext>
            </a:extLst>
          </p:cNvPr>
          <p:cNvSpPr>
            <a:spLocks noGrp="1"/>
          </p:cNvSpPr>
          <p:nvPr>
            <p:ph type="title"/>
          </p:nvPr>
        </p:nvSpPr>
        <p:spPr>
          <a:xfrm>
            <a:off x="0" y="182171"/>
            <a:ext cx="6100468" cy="1143000"/>
          </a:xfrm>
          <a:solidFill>
            <a:schemeClr val="bg1"/>
          </a:solidFill>
        </p:spPr>
        <p:txBody>
          <a:bodyPr>
            <a:noAutofit/>
          </a:bodyPr>
          <a:lstStyle/>
          <a:p>
            <a:pPr algn="l"/>
            <a:r>
              <a:rPr lang="en-US" sz="3600" b="1" dirty="0">
                <a:latin typeface="Georgia" panose="02040502050405020303" pitchFamily="18" charset="0"/>
              </a:rPr>
              <a:t>  </a:t>
            </a:r>
            <a:r>
              <a:rPr lang="en-US" sz="3400" b="1" dirty="0">
                <a:latin typeface="Georgia" panose="02040502050405020303" pitchFamily="18" charset="0"/>
              </a:rPr>
              <a:t>Edward Bulwer-Lytton,</a:t>
            </a:r>
            <a:br>
              <a:rPr lang="en-US" sz="3400" b="1" dirty="0">
                <a:latin typeface="Georgia" panose="02040502050405020303" pitchFamily="18" charset="0"/>
              </a:rPr>
            </a:br>
            <a:r>
              <a:rPr lang="en-US" sz="3400" b="1" dirty="0">
                <a:latin typeface="Georgia" panose="02040502050405020303" pitchFamily="18" charset="0"/>
              </a:rPr>
              <a:t>  </a:t>
            </a:r>
            <a:r>
              <a:rPr lang="en-US" sz="3400" b="1" i="1" dirty="0">
                <a:latin typeface="Georgia" panose="02040502050405020303" pitchFamily="18" charset="0"/>
              </a:rPr>
              <a:t>The Coming Race </a:t>
            </a:r>
            <a:r>
              <a:rPr lang="en-US" sz="3400" b="1" dirty="0">
                <a:latin typeface="Georgia" panose="02040502050405020303" pitchFamily="18" charset="0"/>
              </a:rPr>
              <a:t>(1871)</a:t>
            </a:r>
          </a:p>
        </p:txBody>
      </p:sp>
      <p:sp>
        <p:nvSpPr>
          <p:cNvPr id="3" name="TextBox 2">
            <a:extLst>
              <a:ext uri="{FF2B5EF4-FFF2-40B4-BE49-F238E27FC236}">
                <a16:creationId xmlns:a16="http://schemas.microsoft.com/office/drawing/2014/main" id="{F2682E7B-DDE2-FF47-8DAD-14DBEC532418}"/>
              </a:ext>
            </a:extLst>
          </p:cNvPr>
          <p:cNvSpPr txBox="1"/>
          <p:nvPr/>
        </p:nvSpPr>
        <p:spPr>
          <a:xfrm>
            <a:off x="531341" y="1458097"/>
            <a:ext cx="8143102" cy="1200329"/>
          </a:xfrm>
          <a:prstGeom prst="rect">
            <a:avLst/>
          </a:prstGeom>
          <a:solidFill>
            <a:schemeClr val="bg1"/>
          </a:solidFill>
        </p:spPr>
        <p:txBody>
          <a:bodyPr wrap="square" rtlCol="0">
            <a:spAutoFit/>
          </a:bodyPr>
          <a:lstStyle/>
          <a:p>
            <a:r>
              <a:rPr lang="en-GB" dirty="0">
                <a:latin typeface="Georgia" panose="02040502050405020303" pitchFamily="18" charset="0"/>
              </a:rPr>
              <a:t>…whatever our dreams of perfectibility, our restless aspirations towards a better, and higher, and calmer, sphere of being, we, the mortals of the upper world, are not trained or fitted to enjoy for long the very happiness of which we dream or to which we aspire. (</a:t>
            </a:r>
            <a:r>
              <a:rPr lang="en-GB" i="1" dirty="0">
                <a:latin typeface="Georgia" panose="02040502050405020303" pitchFamily="18" charset="0"/>
              </a:rPr>
              <a:t>CR</a:t>
            </a:r>
            <a:r>
              <a:rPr lang="en-GB" dirty="0">
                <a:latin typeface="Georgia" panose="02040502050405020303" pitchFamily="18" charset="0"/>
              </a:rPr>
              <a:t>, 117)</a:t>
            </a:r>
          </a:p>
        </p:txBody>
      </p:sp>
      <p:pic>
        <p:nvPicPr>
          <p:cNvPr id="5" name="Picture 4">
            <a:extLst>
              <a:ext uri="{FF2B5EF4-FFF2-40B4-BE49-F238E27FC236}">
                <a16:creationId xmlns:a16="http://schemas.microsoft.com/office/drawing/2014/main" id="{770101C0-2507-9340-A1E8-FF7B819B2E4D}"/>
              </a:ext>
            </a:extLst>
          </p:cNvPr>
          <p:cNvPicPr>
            <a:picLocks noChangeAspect="1"/>
          </p:cNvPicPr>
          <p:nvPr/>
        </p:nvPicPr>
        <p:blipFill>
          <a:blip r:embed="rId2"/>
          <a:stretch>
            <a:fillRect/>
          </a:stretch>
        </p:blipFill>
        <p:spPr>
          <a:xfrm>
            <a:off x="908221" y="2880084"/>
            <a:ext cx="7339913" cy="3854347"/>
          </a:xfrm>
          <a:prstGeom prst="rect">
            <a:avLst/>
          </a:prstGeom>
        </p:spPr>
      </p:pic>
    </p:spTree>
    <p:extLst>
      <p:ext uri="{BB962C8B-B14F-4D97-AF65-F5344CB8AC3E}">
        <p14:creationId xmlns:p14="http://schemas.microsoft.com/office/powerpoint/2010/main" val="3675643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1453-F6E0-A34F-B051-7A41D4B5E4FD}"/>
              </a:ext>
            </a:extLst>
          </p:cNvPr>
          <p:cNvSpPr>
            <a:spLocks noGrp="1"/>
          </p:cNvSpPr>
          <p:nvPr>
            <p:ph type="title"/>
          </p:nvPr>
        </p:nvSpPr>
        <p:spPr>
          <a:xfrm>
            <a:off x="0" y="130800"/>
            <a:ext cx="6376086" cy="1143000"/>
          </a:xfrm>
          <a:solidFill>
            <a:schemeClr val="bg1"/>
          </a:solidFill>
        </p:spPr>
        <p:txBody>
          <a:bodyPr>
            <a:noAutofit/>
          </a:bodyPr>
          <a:lstStyle/>
          <a:p>
            <a:pPr algn="l"/>
            <a:r>
              <a:rPr lang="en-GB" sz="3600" b="1" dirty="0">
                <a:latin typeface="Georgia" panose="02040502050405020303" pitchFamily="18" charset="0"/>
              </a:rPr>
              <a:t>  </a:t>
            </a:r>
            <a:r>
              <a:rPr lang="en-GB" sz="3600" b="1" i="1" dirty="0" err="1">
                <a:latin typeface="Georgia" panose="02040502050405020303" pitchFamily="18" charset="0"/>
              </a:rPr>
              <a:t>Mizora</a:t>
            </a:r>
            <a:r>
              <a:rPr lang="en-GB" sz="3600" b="1" dirty="0">
                <a:latin typeface="Georgia" panose="02040502050405020303" pitchFamily="18" charset="0"/>
              </a:rPr>
              <a:t>: the first feminist </a:t>
            </a:r>
            <a:br>
              <a:rPr lang="en-GB" sz="3600" b="1" dirty="0">
                <a:latin typeface="Georgia" panose="02040502050405020303" pitchFamily="18" charset="0"/>
              </a:rPr>
            </a:br>
            <a:r>
              <a:rPr lang="en-GB" sz="3600" b="1" dirty="0">
                <a:latin typeface="Georgia" panose="02040502050405020303" pitchFamily="18" charset="0"/>
              </a:rPr>
              <a:t>  separatist utopia</a:t>
            </a:r>
            <a:endParaRPr lang="en-US" sz="3600" dirty="0">
              <a:latin typeface="Georgia" panose="02040502050405020303" pitchFamily="18" charset="0"/>
            </a:endParaRPr>
          </a:p>
        </p:txBody>
      </p:sp>
      <p:pic>
        <p:nvPicPr>
          <p:cNvPr id="4" name="Picture 3">
            <a:extLst>
              <a:ext uri="{FF2B5EF4-FFF2-40B4-BE49-F238E27FC236}">
                <a16:creationId xmlns:a16="http://schemas.microsoft.com/office/drawing/2014/main" id="{AE43830E-2BF8-9941-A32F-81473C4B01FA}"/>
              </a:ext>
            </a:extLst>
          </p:cNvPr>
          <p:cNvPicPr>
            <a:picLocks noChangeAspect="1"/>
          </p:cNvPicPr>
          <p:nvPr/>
        </p:nvPicPr>
        <p:blipFill>
          <a:blip r:embed="rId2"/>
          <a:stretch>
            <a:fillRect/>
          </a:stretch>
        </p:blipFill>
        <p:spPr>
          <a:xfrm>
            <a:off x="1780058" y="1581665"/>
            <a:ext cx="5238579" cy="5006025"/>
          </a:xfrm>
          <a:prstGeom prst="rect">
            <a:avLst/>
          </a:prstGeom>
        </p:spPr>
      </p:pic>
    </p:spTree>
    <p:extLst>
      <p:ext uri="{BB962C8B-B14F-4D97-AF65-F5344CB8AC3E}">
        <p14:creationId xmlns:p14="http://schemas.microsoft.com/office/powerpoint/2010/main" val="1348173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42FB7E-0950-204B-A3A3-43C55079AE99}"/>
              </a:ext>
            </a:extLst>
          </p:cNvPr>
          <p:cNvPicPr>
            <a:picLocks noChangeAspect="1"/>
          </p:cNvPicPr>
          <p:nvPr/>
        </p:nvPicPr>
        <p:blipFill>
          <a:blip r:embed="rId2"/>
          <a:stretch>
            <a:fillRect/>
          </a:stretch>
        </p:blipFill>
        <p:spPr>
          <a:xfrm>
            <a:off x="-68073" y="0"/>
            <a:ext cx="9280146" cy="6858000"/>
          </a:xfrm>
          <a:prstGeom prst="rect">
            <a:avLst/>
          </a:prstGeom>
        </p:spPr>
      </p:pic>
      <p:sp>
        <p:nvSpPr>
          <p:cNvPr id="6" name="Title 1">
            <a:extLst>
              <a:ext uri="{FF2B5EF4-FFF2-40B4-BE49-F238E27FC236}">
                <a16:creationId xmlns:a16="http://schemas.microsoft.com/office/drawing/2014/main" id="{2F46161A-5282-B149-954E-991B34F54B93}"/>
              </a:ext>
            </a:extLst>
          </p:cNvPr>
          <p:cNvSpPr>
            <a:spLocks noGrp="1"/>
          </p:cNvSpPr>
          <p:nvPr>
            <p:ph type="title"/>
          </p:nvPr>
        </p:nvSpPr>
        <p:spPr>
          <a:xfrm>
            <a:off x="0" y="161623"/>
            <a:ext cx="6272373" cy="660310"/>
          </a:xfrm>
          <a:solidFill>
            <a:schemeClr val="bg1"/>
          </a:solidFill>
        </p:spPr>
        <p:txBody>
          <a:bodyPr>
            <a:normAutofit/>
          </a:bodyPr>
          <a:lstStyle/>
          <a:p>
            <a:pPr algn="l"/>
            <a:r>
              <a:rPr lang="en-US" sz="3600" b="1" dirty="0">
                <a:latin typeface="Georgia" panose="02040502050405020303" pitchFamily="18" charset="0"/>
              </a:rPr>
              <a:t>  Early French euchronias</a:t>
            </a:r>
          </a:p>
        </p:txBody>
      </p:sp>
      <p:sp>
        <p:nvSpPr>
          <p:cNvPr id="7" name="TextBox 6">
            <a:extLst>
              <a:ext uri="{FF2B5EF4-FFF2-40B4-BE49-F238E27FC236}">
                <a16:creationId xmlns:a16="http://schemas.microsoft.com/office/drawing/2014/main" id="{6F784942-10A8-3749-946E-646B33CEC759}"/>
              </a:ext>
            </a:extLst>
          </p:cNvPr>
          <p:cNvSpPr txBox="1"/>
          <p:nvPr/>
        </p:nvSpPr>
        <p:spPr>
          <a:xfrm>
            <a:off x="3485741" y="6087105"/>
            <a:ext cx="5573263" cy="584775"/>
          </a:xfrm>
          <a:prstGeom prst="rect">
            <a:avLst/>
          </a:prstGeom>
          <a:solidFill>
            <a:schemeClr val="bg1"/>
          </a:solidFill>
        </p:spPr>
        <p:txBody>
          <a:bodyPr wrap="square" rtlCol="0">
            <a:spAutoFit/>
          </a:bodyPr>
          <a:lstStyle/>
          <a:p>
            <a:pPr algn="r"/>
            <a:r>
              <a:rPr lang="en-GB" sz="1600" dirty="0">
                <a:latin typeface="Georgia" panose="02040502050405020303" pitchFamily="18" charset="0"/>
              </a:rPr>
              <a:t>Illustration from Albert </a:t>
            </a:r>
            <a:r>
              <a:rPr lang="en-GB" sz="1600" dirty="0" err="1">
                <a:latin typeface="Georgia" panose="02040502050405020303" pitchFamily="18" charset="0"/>
              </a:rPr>
              <a:t>Robida</a:t>
            </a:r>
            <a:r>
              <a:rPr lang="en-GB" sz="1600" dirty="0">
                <a:latin typeface="Georgia" panose="02040502050405020303" pitchFamily="18" charset="0"/>
              </a:rPr>
              <a:t>, </a:t>
            </a:r>
            <a:r>
              <a:rPr lang="en-GB" sz="1600" i="1" dirty="0">
                <a:latin typeface="Georgia" panose="02040502050405020303" pitchFamily="18" charset="0"/>
              </a:rPr>
              <a:t>Le </a:t>
            </a:r>
            <a:r>
              <a:rPr lang="en-GB" sz="1600" i="1" dirty="0" err="1">
                <a:latin typeface="Georgia" panose="02040502050405020303" pitchFamily="18" charset="0"/>
              </a:rPr>
              <a:t>Vingtième</a:t>
            </a:r>
            <a:r>
              <a:rPr lang="en-GB" sz="1600" i="1" dirty="0">
                <a:latin typeface="Georgia" panose="02040502050405020303" pitchFamily="18" charset="0"/>
              </a:rPr>
              <a:t> siècle: La vie </a:t>
            </a:r>
            <a:r>
              <a:rPr lang="en-GB" sz="1600" i="1" dirty="0" err="1">
                <a:latin typeface="Georgia" panose="02040502050405020303" pitchFamily="18" charset="0"/>
              </a:rPr>
              <a:t>électrique</a:t>
            </a:r>
            <a:r>
              <a:rPr lang="en-GB" sz="1600" dirty="0">
                <a:latin typeface="Georgia" panose="02040502050405020303" pitchFamily="18" charset="0"/>
              </a:rPr>
              <a:t> [</a:t>
            </a:r>
            <a:r>
              <a:rPr lang="en-GB" sz="1600" i="1" dirty="0">
                <a:latin typeface="Georgia" panose="02040502050405020303" pitchFamily="18" charset="0"/>
              </a:rPr>
              <a:t>The Twentieth Century</a:t>
            </a:r>
            <a:r>
              <a:rPr lang="en-GB" sz="1600" dirty="0">
                <a:latin typeface="Georgia" panose="02040502050405020303" pitchFamily="18" charset="0"/>
              </a:rPr>
              <a:t>] (1882) </a:t>
            </a:r>
            <a:endParaRPr lang="en-US" sz="1600" dirty="0">
              <a:latin typeface="Georgia" panose="02040502050405020303" pitchFamily="18" charset="0"/>
            </a:endParaRPr>
          </a:p>
        </p:txBody>
      </p:sp>
    </p:spTree>
    <p:extLst>
      <p:ext uri="{BB962C8B-B14F-4D97-AF65-F5344CB8AC3E}">
        <p14:creationId xmlns:p14="http://schemas.microsoft.com/office/powerpoint/2010/main" val="575504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4B96-7F7F-D641-99DF-F48B823E0DC7}"/>
              </a:ext>
            </a:extLst>
          </p:cNvPr>
          <p:cNvSpPr>
            <a:spLocks noGrp="1"/>
          </p:cNvSpPr>
          <p:nvPr>
            <p:ph type="title"/>
          </p:nvPr>
        </p:nvSpPr>
        <p:spPr>
          <a:xfrm>
            <a:off x="0" y="167760"/>
            <a:ext cx="7505205" cy="1143000"/>
          </a:xfrm>
          <a:solidFill>
            <a:schemeClr val="bg1"/>
          </a:solidFill>
        </p:spPr>
        <p:txBody>
          <a:bodyPr>
            <a:noAutofit/>
          </a:bodyPr>
          <a:lstStyle/>
          <a:p>
            <a:pPr algn="l"/>
            <a:r>
              <a:rPr lang="en-GB" sz="3600" b="1" dirty="0">
                <a:latin typeface="Georgia" panose="02040502050405020303" pitchFamily="18" charset="0"/>
              </a:rPr>
              <a:t>  Edward Bellamy,</a:t>
            </a:r>
            <a:r>
              <a:rPr lang="en-GB" sz="3600" b="1" i="1" dirty="0">
                <a:latin typeface="Georgia" panose="02040502050405020303" pitchFamily="18" charset="0"/>
              </a:rPr>
              <a:t> Looking </a:t>
            </a:r>
            <a:br>
              <a:rPr lang="en-GB" sz="3600" b="1" i="1" dirty="0">
                <a:latin typeface="Georgia" panose="02040502050405020303" pitchFamily="18" charset="0"/>
              </a:rPr>
            </a:br>
            <a:r>
              <a:rPr lang="en-GB" sz="3600" b="1" i="1" dirty="0">
                <a:latin typeface="Georgia" panose="02040502050405020303" pitchFamily="18" charset="0"/>
              </a:rPr>
              <a:t>  Backward, 2000–1887</a:t>
            </a:r>
            <a:r>
              <a:rPr lang="en-GB" sz="3600" dirty="0">
                <a:latin typeface="Georgia" panose="02040502050405020303" pitchFamily="18" charset="0"/>
              </a:rPr>
              <a:t> </a:t>
            </a:r>
            <a:r>
              <a:rPr lang="en-GB" sz="3600" b="1" dirty="0">
                <a:latin typeface="Georgia" panose="02040502050405020303" pitchFamily="18" charset="0"/>
              </a:rPr>
              <a:t>(1888) </a:t>
            </a:r>
            <a:endParaRPr lang="en-US" sz="3600" b="1" dirty="0">
              <a:latin typeface="Georgia" panose="02040502050405020303" pitchFamily="18" charset="0"/>
            </a:endParaRPr>
          </a:p>
        </p:txBody>
      </p:sp>
      <p:pic>
        <p:nvPicPr>
          <p:cNvPr id="5" name="Picture 4">
            <a:extLst>
              <a:ext uri="{FF2B5EF4-FFF2-40B4-BE49-F238E27FC236}">
                <a16:creationId xmlns:a16="http://schemas.microsoft.com/office/drawing/2014/main" id="{6D951B75-82F0-FE4D-8913-0275B9DE5F73}"/>
              </a:ext>
            </a:extLst>
          </p:cNvPr>
          <p:cNvPicPr>
            <a:picLocks noChangeAspect="1"/>
          </p:cNvPicPr>
          <p:nvPr/>
        </p:nvPicPr>
        <p:blipFill>
          <a:blip r:embed="rId2"/>
          <a:stretch>
            <a:fillRect/>
          </a:stretch>
        </p:blipFill>
        <p:spPr>
          <a:xfrm>
            <a:off x="0" y="1910164"/>
            <a:ext cx="9144000" cy="4336256"/>
          </a:xfrm>
          <a:prstGeom prst="rect">
            <a:avLst/>
          </a:prstGeom>
        </p:spPr>
      </p:pic>
      <p:sp>
        <p:nvSpPr>
          <p:cNvPr id="6" name="TextBox 5">
            <a:extLst>
              <a:ext uri="{FF2B5EF4-FFF2-40B4-BE49-F238E27FC236}">
                <a16:creationId xmlns:a16="http://schemas.microsoft.com/office/drawing/2014/main" id="{4EE5A34A-82B2-3C49-8899-5D5DF1486C43}"/>
              </a:ext>
            </a:extLst>
          </p:cNvPr>
          <p:cNvSpPr txBox="1"/>
          <p:nvPr/>
        </p:nvSpPr>
        <p:spPr>
          <a:xfrm>
            <a:off x="4281055" y="6436017"/>
            <a:ext cx="4862945" cy="338554"/>
          </a:xfrm>
          <a:prstGeom prst="rect">
            <a:avLst/>
          </a:prstGeom>
          <a:solidFill>
            <a:schemeClr val="bg1"/>
          </a:solidFill>
        </p:spPr>
        <p:txBody>
          <a:bodyPr wrap="square" rtlCol="0">
            <a:spAutoFit/>
          </a:bodyPr>
          <a:lstStyle/>
          <a:p>
            <a:pPr algn="r"/>
            <a:r>
              <a:rPr lang="en-US" sz="1600" dirty="0">
                <a:latin typeface="Georgia" panose="02040502050405020303" pitchFamily="18" charset="0"/>
              </a:rPr>
              <a:t>Alfred Ely Beach, “The Pneumatic Dispatch” (1868)</a:t>
            </a:r>
          </a:p>
        </p:txBody>
      </p:sp>
    </p:spTree>
    <p:extLst>
      <p:ext uri="{BB962C8B-B14F-4D97-AF65-F5344CB8AC3E}">
        <p14:creationId xmlns:p14="http://schemas.microsoft.com/office/powerpoint/2010/main" val="1165577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E89B1-3721-3E4F-A716-D0DBBD0C7612}"/>
              </a:ext>
            </a:extLst>
          </p:cNvPr>
          <p:cNvSpPr>
            <a:spLocks noGrp="1"/>
          </p:cNvSpPr>
          <p:nvPr>
            <p:ph type="title"/>
          </p:nvPr>
        </p:nvSpPr>
        <p:spPr>
          <a:xfrm>
            <a:off x="0" y="286513"/>
            <a:ext cx="8193974" cy="639762"/>
          </a:xfrm>
          <a:solidFill>
            <a:schemeClr val="bg1"/>
          </a:solidFill>
        </p:spPr>
        <p:txBody>
          <a:bodyPr>
            <a:normAutofit fontScale="90000"/>
          </a:bodyPr>
          <a:lstStyle/>
          <a:p>
            <a:pPr algn="l"/>
            <a:r>
              <a:rPr lang="en-GB" sz="3600" b="1" dirty="0">
                <a:latin typeface="Georgia" panose="02040502050405020303" pitchFamily="18" charset="0"/>
              </a:rPr>
              <a:t>  Red planet, red flag: Martian utopias </a:t>
            </a:r>
            <a:endParaRPr lang="en-US" sz="3600" b="1" dirty="0">
              <a:latin typeface="Georgia" panose="02040502050405020303" pitchFamily="18" charset="0"/>
            </a:endParaRPr>
          </a:p>
        </p:txBody>
      </p:sp>
      <p:pic>
        <p:nvPicPr>
          <p:cNvPr id="5" name="Picture 4">
            <a:extLst>
              <a:ext uri="{FF2B5EF4-FFF2-40B4-BE49-F238E27FC236}">
                <a16:creationId xmlns:a16="http://schemas.microsoft.com/office/drawing/2014/main" id="{28E0D760-FB6A-674F-9537-B4535C7B3CBB}"/>
              </a:ext>
            </a:extLst>
          </p:cNvPr>
          <p:cNvPicPr>
            <a:picLocks noChangeAspect="1"/>
          </p:cNvPicPr>
          <p:nvPr/>
        </p:nvPicPr>
        <p:blipFill>
          <a:blip r:embed="rId2"/>
          <a:stretch>
            <a:fillRect/>
          </a:stretch>
        </p:blipFill>
        <p:spPr>
          <a:xfrm>
            <a:off x="0" y="1567156"/>
            <a:ext cx="9144000" cy="4626213"/>
          </a:xfrm>
          <a:prstGeom prst="rect">
            <a:avLst/>
          </a:prstGeom>
        </p:spPr>
      </p:pic>
    </p:spTree>
    <p:extLst>
      <p:ext uri="{BB962C8B-B14F-4D97-AF65-F5344CB8AC3E}">
        <p14:creationId xmlns:p14="http://schemas.microsoft.com/office/powerpoint/2010/main" val="3521044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3302</TotalTime>
  <Words>898</Words>
  <Application>Microsoft Macintosh PowerPoint</Application>
  <PresentationFormat>On-screen Show (4:3)</PresentationFormat>
  <Paragraphs>61</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Georgia</vt:lpstr>
      <vt:lpstr>Office Theme</vt:lpstr>
      <vt:lpstr>  Mapping Imaginary Topographies &amp; Times:  Literary Utopias from the Renaissance to the Present</vt:lpstr>
      <vt:lpstr>  The literary utopia:    social and political critique </vt:lpstr>
      <vt:lpstr>  The island as utopian locus classicus</vt:lpstr>
      <vt:lpstr>  Swiss cheese utopias:    subterranean worlds </vt:lpstr>
      <vt:lpstr>  Edward Bulwer-Lytton,   The Coming Race (1871)</vt:lpstr>
      <vt:lpstr>  Mizora: the first feminist    separatist utopia</vt:lpstr>
      <vt:lpstr>  Early French euchronias</vt:lpstr>
      <vt:lpstr>  Edward Bellamy, Looking    Backward, 2000–1887 (1888) </vt:lpstr>
      <vt:lpstr>  Red planet, red flag: Martian utopias </vt:lpstr>
      <vt:lpstr>  Red planet, red flag: Martian utopias </vt:lpstr>
      <vt:lpstr>  Evolution on an interplanetary scale</vt:lpstr>
      <vt:lpstr>  Reconceiving gender    relations on Mars</vt:lpstr>
      <vt:lpstr>  Visions of abundant energy</vt:lpstr>
      <vt:lpstr> Early Bolshevik utopias</vt:lpstr>
      <vt:lpstr>  Utopia by comet collision</vt:lpstr>
      <vt:lpstr>  Critical Utopias:    Feminism, Ecology &amp; the New Left</vt:lpstr>
      <vt:lpstr>  Flood fictions and utopian futures</vt:lpstr>
      <vt:lpstr>  Apocalypse-by-water:    the end we start from?</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Utopias: Feminism, Ecology and the New Left</dc:title>
  <dc:creator>Caroline Edwards</dc:creator>
  <cp:lastModifiedBy>Microsoft Office User</cp:lastModifiedBy>
  <cp:revision>118</cp:revision>
  <dcterms:created xsi:type="dcterms:W3CDTF">2014-11-25T14:05:33Z</dcterms:created>
  <dcterms:modified xsi:type="dcterms:W3CDTF">2018-05-17T14:36:23Z</dcterms:modified>
</cp:coreProperties>
</file>