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4" r:id="rId5"/>
    <p:sldId id="277" r:id="rId6"/>
    <p:sldId id="259" r:id="rId7"/>
    <p:sldId id="275" r:id="rId8"/>
    <p:sldId id="261" r:id="rId9"/>
    <p:sldId id="262" r:id="rId10"/>
    <p:sldId id="263" r:id="rId11"/>
    <p:sldId id="264" r:id="rId12"/>
    <p:sldId id="265" r:id="rId13"/>
    <p:sldId id="266" r:id="rId14"/>
    <p:sldId id="267" r:id="rId15"/>
    <p:sldId id="268" r:id="rId16"/>
    <p:sldId id="276" r:id="rId17"/>
    <p:sldId id="269" r:id="rId18"/>
    <p:sldId id="270" r:id="rId19"/>
    <p:sldId id="271" r:id="rId20"/>
    <p:sldId id="272" r:id="rId21"/>
    <p:sldId id="27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B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74"/>
  </p:normalViewPr>
  <p:slideViewPr>
    <p:cSldViewPr snapToGrid="0" snapToObjects="1">
      <p:cViewPr varScale="1">
        <p:scale>
          <a:sx n="124" d="100"/>
          <a:sy n="124" d="100"/>
        </p:scale>
        <p:origin x="38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65673BA-BF26-E749-AF57-D83A1939CBFF}"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257434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65673BA-BF26-E749-AF57-D83A1939CBFF}"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402774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65673BA-BF26-E749-AF57-D83A1939CBFF}"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188509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65673BA-BF26-E749-AF57-D83A1939CBFF}"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46333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65673BA-BF26-E749-AF57-D83A1939CBFF}"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320131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65673BA-BF26-E749-AF57-D83A1939CBFF}"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203360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65673BA-BF26-E749-AF57-D83A1939CBFF}" type="datetimeFigureOut">
              <a:rPr lang="en-US" smtClean="0"/>
              <a:t>7/5/18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358373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65673BA-BF26-E749-AF57-D83A1939CBFF}" type="datetimeFigureOut">
              <a:rPr lang="en-US" smtClean="0"/>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355474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73BA-BF26-E749-AF57-D83A1939CBFF}" type="datetimeFigureOut">
              <a:rPr lang="en-US" smtClean="0"/>
              <a:t>7/5/18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236219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65673BA-BF26-E749-AF57-D83A1939CBFF}"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401456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65673BA-BF26-E749-AF57-D83A1939CBFF}"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94E00-F7C0-5A40-8DEB-323552957296}" type="slidenum">
              <a:rPr lang="en-US" smtClean="0"/>
              <a:t>‹#›</a:t>
            </a:fld>
            <a:endParaRPr lang="en-US"/>
          </a:p>
        </p:txBody>
      </p:sp>
    </p:spTree>
    <p:extLst>
      <p:ext uri="{BB962C8B-B14F-4D97-AF65-F5344CB8AC3E}">
        <p14:creationId xmlns:p14="http://schemas.microsoft.com/office/powerpoint/2010/main" val="382327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8BA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73BA-BF26-E749-AF57-D83A1939CBFF}" type="datetimeFigureOut">
              <a:rPr lang="en-US" smtClean="0"/>
              <a:t>7/5/18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94E00-F7C0-5A40-8DEB-323552957296}" type="slidenum">
              <a:rPr lang="en-US" smtClean="0"/>
              <a:t>‹#›</a:t>
            </a:fld>
            <a:endParaRPr lang="en-US"/>
          </a:p>
        </p:txBody>
      </p:sp>
    </p:spTree>
    <p:extLst>
      <p:ext uri="{BB962C8B-B14F-4D97-AF65-F5344CB8AC3E}">
        <p14:creationId xmlns:p14="http://schemas.microsoft.com/office/powerpoint/2010/main" val="110968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7-02 at 13.1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 y="0"/>
            <a:ext cx="5496636" cy="6858000"/>
          </a:xfrm>
          <a:prstGeom prst="rect">
            <a:avLst/>
          </a:prstGeom>
        </p:spPr>
      </p:pic>
      <p:sp>
        <p:nvSpPr>
          <p:cNvPr id="2" name="Title 1"/>
          <p:cNvSpPr>
            <a:spLocks noGrp="1"/>
          </p:cNvSpPr>
          <p:nvPr>
            <p:ph type="ctrTitle"/>
          </p:nvPr>
        </p:nvSpPr>
        <p:spPr>
          <a:xfrm>
            <a:off x="4468090" y="2332182"/>
            <a:ext cx="4675909" cy="2990272"/>
          </a:xfrm>
          <a:solidFill>
            <a:schemeClr val="bg1"/>
          </a:solidFill>
        </p:spPr>
        <p:txBody>
          <a:bodyPr>
            <a:normAutofit/>
          </a:bodyPr>
          <a:lstStyle/>
          <a:p>
            <a:pPr algn="r"/>
            <a:r>
              <a:rPr lang="en-US" sz="3600" b="1" dirty="0">
                <a:latin typeface="Georgia"/>
                <a:cs typeface="Georgia"/>
              </a:rPr>
              <a:t>The Deliquescence </a:t>
            </a:r>
            <a:br>
              <a:rPr lang="en-US" sz="3600" b="1" dirty="0">
                <a:latin typeface="Georgia"/>
                <a:cs typeface="Georgia"/>
              </a:rPr>
            </a:br>
            <a:r>
              <a:rPr lang="en-US" sz="3600" b="1" dirty="0">
                <a:latin typeface="Georgia"/>
                <a:cs typeface="Georgia"/>
              </a:rPr>
              <a:t>of Clock-Time in Contemporary Apocalyptic Flood Fictions</a:t>
            </a:r>
          </a:p>
        </p:txBody>
      </p:sp>
      <p:sp>
        <p:nvSpPr>
          <p:cNvPr id="3" name="Subtitle 2"/>
          <p:cNvSpPr>
            <a:spLocks noGrp="1"/>
          </p:cNvSpPr>
          <p:nvPr>
            <p:ph type="subTitle" idx="1"/>
          </p:nvPr>
        </p:nvSpPr>
        <p:spPr>
          <a:xfrm>
            <a:off x="4637416" y="5782890"/>
            <a:ext cx="4506584" cy="956075"/>
          </a:xfrm>
          <a:solidFill>
            <a:schemeClr val="bg1"/>
          </a:solidFill>
        </p:spPr>
        <p:txBody>
          <a:bodyPr>
            <a:normAutofit/>
          </a:bodyPr>
          <a:lstStyle/>
          <a:p>
            <a:pPr algn="r"/>
            <a:r>
              <a:rPr lang="en-US" sz="2000" b="1" dirty="0">
                <a:solidFill>
                  <a:schemeClr val="tx1"/>
                </a:solidFill>
                <a:latin typeface="Georgia"/>
                <a:cs typeface="Georgia"/>
              </a:rPr>
              <a:t>Dr Caroline Edwards</a:t>
            </a:r>
          </a:p>
          <a:p>
            <a:pPr algn="r"/>
            <a:r>
              <a:rPr lang="en-US" sz="1400" dirty="0">
                <a:solidFill>
                  <a:schemeClr val="tx1"/>
                </a:solidFill>
                <a:latin typeface="Georgia"/>
                <a:cs typeface="Georgia"/>
              </a:rPr>
              <a:t>Senior Lecturer in Modern &amp; Contemporary Literature</a:t>
            </a:r>
          </a:p>
          <a:p>
            <a:pPr algn="r"/>
            <a:r>
              <a:rPr lang="en-US" sz="1400" dirty="0">
                <a:solidFill>
                  <a:schemeClr val="tx1"/>
                </a:solidFill>
                <a:latin typeface="Georgia"/>
                <a:cs typeface="Georgia"/>
              </a:rPr>
              <a:t>Birkbeck, University of London</a:t>
            </a:r>
          </a:p>
        </p:txBody>
      </p:sp>
    </p:spTree>
    <p:extLst>
      <p:ext uri="{BB962C8B-B14F-4D97-AF65-F5344CB8AC3E}">
        <p14:creationId xmlns:p14="http://schemas.microsoft.com/office/powerpoint/2010/main" val="1996919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541"/>
            <a:ext cx="8167955" cy="742504"/>
          </a:xfrm>
          <a:solidFill>
            <a:schemeClr val="bg1"/>
          </a:solidFill>
        </p:spPr>
        <p:txBody>
          <a:bodyPr>
            <a:noAutofit/>
          </a:bodyPr>
          <a:lstStyle/>
          <a:p>
            <a:pPr algn="l"/>
            <a:r>
              <a:rPr lang="en-GB" sz="3600" b="1" dirty="0">
                <a:latin typeface="Georgia" panose="02040502050405020303" pitchFamily="18" charset="0"/>
              </a:rPr>
              <a:t>  </a:t>
            </a:r>
            <a:r>
              <a:rPr lang="en-GB" sz="3400" b="1" dirty="0">
                <a:latin typeface="Georgia" panose="02040502050405020303" pitchFamily="18" charset="0"/>
              </a:rPr>
              <a:t>Will Self, </a:t>
            </a:r>
            <a:r>
              <a:rPr lang="en-GB" sz="3400" b="1" i="1" dirty="0">
                <a:latin typeface="Georgia" panose="02040502050405020303" pitchFamily="18" charset="0"/>
              </a:rPr>
              <a:t>The Book of Dave </a:t>
            </a:r>
            <a:r>
              <a:rPr lang="en-GB" sz="3400" b="1" dirty="0">
                <a:latin typeface="Georgia" panose="02040502050405020303" pitchFamily="18" charset="0"/>
              </a:rPr>
              <a:t>(2006)</a:t>
            </a:r>
            <a:endParaRPr lang="en-US" sz="3400" dirty="0">
              <a:latin typeface="Georgia" panose="02040502050405020303" pitchFamily="18" charset="0"/>
            </a:endParaRPr>
          </a:p>
        </p:txBody>
      </p:sp>
      <p:pic>
        <p:nvPicPr>
          <p:cNvPr id="4" name="Picture 4" descr="the_book_of_dave_copy">
            <a:extLst>
              <a:ext uri="{FF2B5EF4-FFF2-40B4-BE49-F238E27FC236}">
                <a16:creationId xmlns:a16="http://schemas.microsoft.com/office/drawing/2014/main" id="{70256A8A-1F09-5A49-BB93-10A451396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0714"/>
            <a:ext cx="91440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80EEBC6-3380-6C46-AA72-92602A363129}"/>
              </a:ext>
            </a:extLst>
          </p:cNvPr>
          <p:cNvSpPr txBox="1"/>
          <p:nvPr/>
        </p:nvSpPr>
        <p:spPr>
          <a:xfrm>
            <a:off x="333909" y="1417835"/>
            <a:ext cx="8476181" cy="1754326"/>
          </a:xfrm>
          <a:prstGeom prst="rect">
            <a:avLst/>
          </a:prstGeom>
          <a:solidFill>
            <a:schemeClr val="bg1"/>
          </a:solidFill>
        </p:spPr>
        <p:txBody>
          <a:bodyPr wrap="square" rtlCol="0">
            <a:spAutoFit/>
          </a:bodyPr>
          <a:lstStyle/>
          <a:p>
            <a:r>
              <a:rPr lang="en-US" dirty="0">
                <a:latin typeface="Georgia" panose="02040502050405020303" pitchFamily="18" charset="0"/>
              </a:rPr>
              <a:t>Narrative timescales:</a:t>
            </a:r>
          </a:p>
          <a:p>
            <a:endParaRPr lang="en-US" dirty="0">
              <a:latin typeface="Georgia" panose="02040502050405020303" pitchFamily="18" charset="0"/>
            </a:endParaRPr>
          </a:p>
          <a:p>
            <a:pPr marL="342900" indent="-342900">
              <a:buAutoNum type="arabicParenBoth"/>
            </a:pPr>
            <a:r>
              <a:rPr lang="en-US" dirty="0">
                <a:latin typeface="Georgia" panose="02040502050405020303" pitchFamily="18" charset="0"/>
              </a:rPr>
              <a:t>contemporary London, features a misogynistic taxi driver called Dave;</a:t>
            </a:r>
          </a:p>
          <a:p>
            <a:pPr marL="342900" indent="-342900">
              <a:buAutoNum type="arabicParenBoth"/>
            </a:pPr>
            <a:endParaRPr lang="en-US" dirty="0">
              <a:latin typeface="Georgia" panose="02040502050405020303" pitchFamily="18" charset="0"/>
            </a:endParaRPr>
          </a:p>
          <a:p>
            <a:pPr marL="342900" indent="-342900">
              <a:buAutoNum type="arabicParenBoth"/>
            </a:pPr>
            <a:r>
              <a:rPr lang="en-US" dirty="0">
                <a:latin typeface="Georgia" panose="02040502050405020303" pitchFamily="18" charset="0"/>
              </a:rPr>
              <a:t> 26th century (500AD, or “After Dave”), a post-apocalyptic flooded world in which </a:t>
            </a:r>
            <a:r>
              <a:rPr lang="en-US" dirty="0" err="1">
                <a:latin typeface="Georgia" panose="02040502050405020303" pitchFamily="18" charset="0"/>
              </a:rPr>
              <a:t>Ing</a:t>
            </a:r>
            <a:r>
              <a:rPr lang="en-US" dirty="0">
                <a:latin typeface="Georgia" panose="02040502050405020303" pitchFamily="18" charset="0"/>
              </a:rPr>
              <a:t> (what’s left of England) is reduced to a small archipelago of islands. </a:t>
            </a:r>
          </a:p>
        </p:txBody>
      </p:sp>
    </p:spTree>
    <p:extLst>
      <p:ext uri="{BB962C8B-B14F-4D97-AF65-F5344CB8AC3E}">
        <p14:creationId xmlns:p14="http://schemas.microsoft.com/office/powerpoint/2010/main" val="592042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941"/>
            <a:ext cx="8198557" cy="673103"/>
          </a:xfrm>
          <a:solidFill>
            <a:schemeClr val="bg1"/>
          </a:solidFill>
        </p:spPr>
        <p:txBody>
          <a:bodyPr>
            <a:noAutofit/>
          </a:bodyPr>
          <a:lstStyle/>
          <a:p>
            <a:pPr algn="l"/>
            <a:r>
              <a:rPr lang="en-US" sz="3600" b="1" dirty="0">
                <a:latin typeface="Georgia"/>
                <a:cs typeface="Georgia"/>
              </a:rPr>
              <a:t>  Ham: an “island of the blessed”?</a:t>
            </a:r>
            <a:endParaRPr lang="en-US" sz="3600" b="1" i="1" dirty="0">
              <a:latin typeface="Georgia"/>
              <a:cs typeface="Georgia"/>
            </a:endParaRPr>
          </a:p>
        </p:txBody>
      </p:sp>
      <p:pic>
        <p:nvPicPr>
          <p:cNvPr id="4" name="Picture 3" descr="island of H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586" y="1502486"/>
            <a:ext cx="7143971" cy="5204274"/>
          </a:xfrm>
          <a:prstGeom prst="rect">
            <a:avLst/>
          </a:prstGeom>
        </p:spPr>
      </p:pic>
      <p:sp>
        <p:nvSpPr>
          <p:cNvPr id="3" name="TextBox 2">
            <a:extLst>
              <a:ext uri="{FF2B5EF4-FFF2-40B4-BE49-F238E27FC236}">
                <a16:creationId xmlns:a16="http://schemas.microsoft.com/office/drawing/2014/main" id="{CA4575DA-975C-004B-81D1-D0AFF0647383}"/>
              </a:ext>
            </a:extLst>
          </p:cNvPr>
          <p:cNvSpPr txBox="1"/>
          <p:nvPr/>
        </p:nvSpPr>
        <p:spPr>
          <a:xfrm>
            <a:off x="297951" y="1407560"/>
            <a:ext cx="6051478" cy="2308324"/>
          </a:xfrm>
          <a:prstGeom prst="rect">
            <a:avLst/>
          </a:prstGeom>
          <a:solidFill>
            <a:schemeClr val="bg1"/>
          </a:solidFill>
        </p:spPr>
        <p:txBody>
          <a:bodyPr wrap="square" rtlCol="0">
            <a:spAutoFit/>
          </a:bodyPr>
          <a:lstStyle/>
          <a:p>
            <a:r>
              <a:rPr lang="en-GB" dirty="0">
                <a:latin typeface="Georgia" panose="02040502050405020303" pitchFamily="18" charset="0"/>
              </a:rPr>
              <a:t>“The island was a tapestry of naming, worked over again and again by the thousands of generations who had trod its leafy lanes and grassy paths. </a:t>
            </a:r>
            <a:r>
              <a:rPr lang="en-GB" dirty="0" err="1">
                <a:latin typeface="Georgia" panose="02040502050405020303" pitchFamily="18" charset="0"/>
              </a:rPr>
              <a:t>Anthonë</a:t>
            </a:r>
            <a:r>
              <a:rPr lang="en-GB" dirty="0">
                <a:latin typeface="Georgia" panose="02040502050405020303" pitchFamily="18" charset="0"/>
              </a:rPr>
              <a:t> </a:t>
            </a:r>
            <a:r>
              <a:rPr lang="en-GB" dirty="0" err="1">
                <a:latin typeface="Georgia" panose="02040502050405020303" pitchFamily="18" charset="0"/>
              </a:rPr>
              <a:t>Böm</a:t>
            </a:r>
            <a:r>
              <a:rPr lang="en-GB" dirty="0">
                <a:latin typeface="Georgia" panose="02040502050405020303" pitchFamily="18" charset="0"/>
              </a:rPr>
              <a:t>, with his inquiring mind, set himself to map the foetus-shaped island, from the long groynes that projected from the </a:t>
            </a:r>
            <a:r>
              <a:rPr lang="en-GB" dirty="0" err="1">
                <a:latin typeface="Georgia" panose="02040502050405020303" pitchFamily="18" charset="0"/>
              </a:rPr>
              <a:t>northeastern</a:t>
            </a:r>
            <a:r>
              <a:rPr lang="en-GB" dirty="0">
                <a:latin typeface="Georgia" panose="02040502050405020303" pitchFamily="18" charset="0"/>
              </a:rPr>
              <a:t> shores of the </a:t>
            </a:r>
            <a:r>
              <a:rPr lang="en-GB" dirty="0" err="1">
                <a:latin typeface="Georgia" panose="02040502050405020303" pitchFamily="18" charset="0"/>
              </a:rPr>
              <a:t>Gayt</a:t>
            </a:r>
            <a:r>
              <a:rPr lang="en-GB" dirty="0">
                <a:latin typeface="Georgia" panose="02040502050405020303" pitchFamily="18" charset="0"/>
              </a:rPr>
              <a:t>, to the hidden coves and gull-haunted strands beneath the </a:t>
            </a:r>
            <a:r>
              <a:rPr lang="en-GB" dirty="0" err="1">
                <a:latin typeface="Georgia" panose="02040502050405020303" pitchFamily="18" charset="0"/>
              </a:rPr>
              <a:t>Ferbiddun</a:t>
            </a:r>
            <a:r>
              <a:rPr lang="en-GB" dirty="0">
                <a:latin typeface="Georgia" panose="02040502050405020303" pitchFamily="18" charset="0"/>
              </a:rPr>
              <a:t> </a:t>
            </a:r>
            <a:r>
              <a:rPr lang="en-GB" dirty="0" err="1">
                <a:latin typeface="Georgia" panose="02040502050405020303" pitchFamily="18" charset="0"/>
              </a:rPr>
              <a:t>Zön</a:t>
            </a:r>
            <a:r>
              <a:rPr lang="en-GB" dirty="0">
                <a:latin typeface="Georgia" panose="02040502050405020303" pitchFamily="18" charset="0"/>
              </a:rPr>
              <a:t> to the south.” (</a:t>
            </a:r>
            <a:r>
              <a:rPr lang="en-GB" i="1" dirty="0">
                <a:latin typeface="Georgia" panose="02040502050405020303" pitchFamily="18" charset="0"/>
              </a:rPr>
              <a:t>BD</a:t>
            </a:r>
            <a:r>
              <a:rPr lang="en-GB" dirty="0">
                <a:latin typeface="Georgia" panose="02040502050405020303" pitchFamily="18" charset="0"/>
              </a:rPr>
              <a:t> 302)</a:t>
            </a:r>
          </a:p>
        </p:txBody>
      </p:sp>
    </p:spTree>
    <p:extLst>
      <p:ext uri="{BB962C8B-B14F-4D97-AF65-F5344CB8AC3E}">
        <p14:creationId xmlns:p14="http://schemas.microsoft.com/office/powerpoint/2010/main" val="27025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445"/>
            <a:ext cx="7546369" cy="639762"/>
          </a:xfrm>
          <a:solidFill>
            <a:schemeClr val="bg1"/>
          </a:solidFill>
        </p:spPr>
        <p:txBody>
          <a:bodyPr>
            <a:normAutofit fontScale="90000"/>
          </a:bodyPr>
          <a:lstStyle/>
          <a:p>
            <a:pPr algn="l"/>
            <a:r>
              <a:rPr lang="en-US" sz="3600" b="1" dirty="0">
                <a:latin typeface="Georgia" panose="02040502050405020303" pitchFamily="18" charset="0"/>
              </a:rPr>
              <a:t>  Deep, fluvial time: the great wave</a:t>
            </a:r>
          </a:p>
        </p:txBody>
      </p:sp>
      <p:pic>
        <p:nvPicPr>
          <p:cNvPr id="5" name="Picture 4">
            <a:extLst>
              <a:ext uri="{FF2B5EF4-FFF2-40B4-BE49-F238E27FC236}">
                <a16:creationId xmlns:a16="http://schemas.microsoft.com/office/drawing/2014/main" id="{28332500-4F7E-F842-B87F-BAEFA0A27EAB}"/>
              </a:ext>
            </a:extLst>
          </p:cNvPr>
          <p:cNvPicPr>
            <a:picLocks noChangeAspect="1"/>
          </p:cNvPicPr>
          <p:nvPr/>
        </p:nvPicPr>
        <p:blipFill>
          <a:blip r:embed="rId2"/>
          <a:stretch>
            <a:fillRect/>
          </a:stretch>
        </p:blipFill>
        <p:spPr>
          <a:xfrm>
            <a:off x="0" y="1227120"/>
            <a:ext cx="9144000" cy="5143500"/>
          </a:xfrm>
          <a:prstGeom prst="rect">
            <a:avLst/>
          </a:prstGeom>
        </p:spPr>
      </p:pic>
      <p:sp>
        <p:nvSpPr>
          <p:cNvPr id="6" name="TextBox 5">
            <a:extLst>
              <a:ext uri="{FF2B5EF4-FFF2-40B4-BE49-F238E27FC236}">
                <a16:creationId xmlns:a16="http://schemas.microsoft.com/office/drawing/2014/main" id="{CFF4A736-09FE-264C-B271-A97F20176CA3}"/>
              </a:ext>
            </a:extLst>
          </p:cNvPr>
          <p:cNvSpPr txBox="1"/>
          <p:nvPr/>
        </p:nvSpPr>
        <p:spPr>
          <a:xfrm>
            <a:off x="3924728" y="6109010"/>
            <a:ext cx="5219272" cy="523220"/>
          </a:xfrm>
          <a:prstGeom prst="rect">
            <a:avLst/>
          </a:prstGeom>
          <a:solidFill>
            <a:schemeClr val="bg1"/>
          </a:solidFill>
        </p:spPr>
        <p:txBody>
          <a:bodyPr wrap="square" rtlCol="0">
            <a:spAutoFit/>
          </a:bodyPr>
          <a:lstStyle/>
          <a:p>
            <a:pPr algn="r"/>
            <a:r>
              <a:rPr lang="en-US" sz="1400" dirty="0">
                <a:latin typeface="Georgia" panose="02040502050405020303" pitchFamily="18" charset="0"/>
              </a:rPr>
              <a:t>The “sea of plastic” near the island of Roatan, near Honduras in the Caribbean. Pic: Caroline Power Photography</a:t>
            </a:r>
          </a:p>
        </p:txBody>
      </p:sp>
      <p:sp>
        <p:nvSpPr>
          <p:cNvPr id="7" name="TextBox 6">
            <a:extLst>
              <a:ext uri="{FF2B5EF4-FFF2-40B4-BE49-F238E27FC236}">
                <a16:creationId xmlns:a16="http://schemas.microsoft.com/office/drawing/2014/main" id="{195D9082-74D6-F64F-B7A4-C70E678D46DF}"/>
              </a:ext>
            </a:extLst>
          </p:cNvPr>
          <p:cNvSpPr txBox="1"/>
          <p:nvPr/>
        </p:nvSpPr>
        <p:spPr>
          <a:xfrm>
            <a:off x="2815119" y="1448656"/>
            <a:ext cx="5907641" cy="2031325"/>
          </a:xfrm>
          <a:prstGeom prst="rect">
            <a:avLst/>
          </a:prstGeom>
          <a:solidFill>
            <a:schemeClr val="bg1"/>
          </a:solidFill>
        </p:spPr>
        <p:txBody>
          <a:bodyPr wrap="square" rtlCol="0">
            <a:spAutoFit/>
          </a:bodyPr>
          <a:lstStyle/>
          <a:p>
            <a:r>
              <a:rPr lang="en-GB" dirty="0">
                <a:latin typeface="Georgia" panose="02040502050405020303" pitchFamily="18" charset="0"/>
              </a:rPr>
              <a:t>“The great wave came on, thrusting before it a scurf of beakers, stirrers, spigots, tubes, toy soldiers, disposable razors, computer-disc cases, pill bottles, swizzle sticks, tongue depressors, hypodermic syringes, tin-can webbing, pallet tape, clips, clasps, brackets, plugs, bungs, stoppers, toothbrushes, dentures, Evian bottles…” (</a:t>
            </a:r>
            <a:r>
              <a:rPr lang="en-GB" i="1" dirty="0">
                <a:latin typeface="Georgia" panose="02040502050405020303" pitchFamily="18" charset="0"/>
              </a:rPr>
              <a:t>BD</a:t>
            </a:r>
            <a:r>
              <a:rPr lang="en-GB" dirty="0">
                <a:latin typeface="Georgia" panose="02040502050405020303" pitchFamily="18" charset="0"/>
              </a:rPr>
              <a:t> 404-5)</a:t>
            </a:r>
          </a:p>
        </p:txBody>
      </p:sp>
    </p:spTree>
    <p:extLst>
      <p:ext uri="{BB962C8B-B14F-4D97-AF65-F5344CB8AC3E}">
        <p14:creationId xmlns:p14="http://schemas.microsoft.com/office/powerpoint/2010/main" val="410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895"/>
            <a:ext cx="8856256" cy="1040828"/>
          </a:xfrm>
          <a:solidFill>
            <a:schemeClr val="bg1"/>
          </a:solidFill>
        </p:spPr>
        <p:txBody>
          <a:bodyPr>
            <a:noAutofit/>
          </a:bodyPr>
          <a:lstStyle/>
          <a:p>
            <a:pPr algn="l"/>
            <a:r>
              <a:rPr lang="en-GB" sz="3200" b="1" dirty="0">
                <a:latin typeface="Georgia"/>
                <a:cs typeface="Georgia"/>
              </a:rPr>
              <a:t>  Reaching the New Jerusalem: </a:t>
            </a:r>
            <a:br>
              <a:rPr lang="en-GB" sz="3200" b="1" dirty="0">
                <a:latin typeface="Georgia"/>
                <a:cs typeface="Georgia"/>
              </a:rPr>
            </a:br>
            <a:r>
              <a:rPr lang="en-GB" sz="3200" b="1" dirty="0">
                <a:latin typeface="Georgia"/>
                <a:cs typeface="Georgia"/>
              </a:rPr>
              <a:t>  Megan Hunter’s </a:t>
            </a:r>
            <a:r>
              <a:rPr lang="en-GB" sz="3200" b="1" i="1" dirty="0">
                <a:latin typeface="Georgia"/>
                <a:cs typeface="Georgia"/>
              </a:rPr>
              <a:t>The End We Start From</a:t>
            </a:r>
            <a:r>
              <a:rPr lang="en-GB" sz="3200" b="1" dirty="0">
                <a:latin typeface="Georgia"/>
                <a:cs typeface="Georgia"/>
              </a:rPr>
              <a:t> </a:t>
            </a:r>
            <a:endParaRPr lang="en-US" sz="3200" dirty="0">
              <a:latin typeface="Georgia"/>
              <a:cs typeface="Georgia"/>
            </a:endParaRPr>
          </a:p>
        </p:txBody>
      </p:sp>
      <p:pic>
        <p:nvPicPr>
          <p:cNvPr id="4" name="Picture 3">
            <a:extLst>
              <a:ext uri="{FF2B5EF4-FFF2-40B4-BE49-F238E27FC236}">
                <a16:creationId xmlns:a16="http://schemas.microsoft.com/office/drawing/2014/main" id="{473B3093-8575-0C46-914B-01F2D584E3F6}"/>
              </a:ext>
            </a:extLst>
          </p:cNvPr>
          <p:cNvPicPr>
            <a:picLocks noChangeAspect="1"/>
          </p:cNvPicPr>
          <p:nvPr/>
        </p:nvPicPr>
        <p:blipFill>
          <a:blip r:embed="rId2"/>
          <a:stretch>
            <a:fillRect/>
          </a:stretch>
        </p:blipFill>
        <p:spPr>
          <a:xfrm>
            <a:off x="5412736" y="1335641"/>
            <a:ext cx="3568899" cy="5409344"/>
          </a:xfrm>
          <a:prstGeom prst="rect">
            <a:avLst/>
          </a:prstGeom>
        </p:spPr>
      </p:pic>
      <p:sp>
        <p:nvSpPr>
          <p:cNvPr id="5" name="TextBox 4">
            <a:extLst>
              <a:ext uri="{FF2B5EF4-FFF2-40B4-BE49-F238E27FC236}">
                <a16:creationId xmlns:a16="http://schemas.microsoft.com/office/drawing/2014/main" id="{936515CB-83C9-C945-8FE9-F17F808CD491}"/>
              </a:ext>
            </a:extLst>
          </p:cNvPr>
          <p:cNvSpPr txBox="1"/>
          <p:nvPr/>
        </p:nvSpPr>
        <p:spPr>
          <a:xfrm>
            <a:off x="410931" y="1571946"/>
            <a:ext cx="4756969" cy="4801314"/>
          </a:xfrm>
          <a:prstGeom prst="rect">
            <a:avLst/>
          </a:prstGeom>
          <a:solidFill>
            <a:schemeClr val="bg1"/>
          </a:solidFill>
        </p:spPr>
        <p:txBody>
          <a:bodyPr wrap="square" rtlCol="0">
            <a:spAutoFit/>
          </a:bodyPr>
          <a:lstStyle/>
          <a:p>
            <a:r>
              <a:rPr lang="en-GB" sz="1700" dirty="0">
                <a:latin typeface="Georgia" panose="02040502050405020303" pitchFamily="18" charset="0"/>
              </a:rPr>
              <a:t>“</a:t>
            </a:r>
            <a:r>
              <a:rPr lang="en-GB" sz="1700" i="1" dirty="0">
                <a:latin typeface="Georgia" panose="02040502050405020303" pitchFamily="18" charset="0"/>
              </a:rPr>
              <a:t>In the ancient times</a:t>
            </a:r>
            <a:r>
              <a:rPr lang="en-GB" sz="1700" dirty="0">
                <a:latin typeface="Georgia" panose="02040502050405020303" pitchFamily="18" charset="0"/>
              </a:rPr>
              <a:t>, </a:t>
            </a:r>
            <a:r>
              <a:rPr lang="en-GB" sz="1700" i="1" dirty="0">
                <a:latin typeface="Georgia" panose="02040502050405020303" pitchFamily="18" charset="0"/>
              </a:rPr>
              <a:t>the ocean rose until it covered everything in sight. It covered the trees and the beasts and even the mountains, and ice drifted over their tops</a:t>
            </a:r>
            <a:r>
              <a:rPr lang="en-GB" sz="1700" dirty="0">
                <a:latin typeface="Georgia" panose="02040502050405020303" pitchFamily="18" charset="0"/>
              </a:rPr>
              <a:t>” (</a:t>
            </a:r>
            <a:r>
              <a:rPr lang="en-GB" sz="1700" i="1" dirty="0">
                <a:latin typeface="Georgia" panose="02040502050405020303" pitchFamily="18" charset="0"/>
              </a:rPr>
              <a:t>TE</a:t>
            </a:r>
            <a:r>
              <a:rPr lang="en-GB" sz="1700" dirty="0">
                <a:latin typeface="Georgia" panose="02040502050405020303" pitchFamily="18" charset="0"/>
              </a:rPr>
              <a:t> 17). </a:t>
            </a:r>
          </a:p>
          <a:p>
            <a:endParaRPr lang="en-GB" sz="1700" dirty="0">
              <a:latin typeface="Georgia" panose="02040502050405020303" pitchFamily="18" charset="0"/>
            </a:endParaRPr>
          </a:p>
          <a:p>
            <a:r>
              <a:rPr lang="en-GB" sz="1700" dirty="0">
                <a:latin typeface="Georgia" panose="02040502050405020303" pitchFamily="18" charset="0"/>
              </a:rPr>
              <a:t>“</a:t>
            </a:r>
            <a:r>
              <a:rPr lang="en-GB" sz="1700" i="1" dirty="0">
                <a:latin typeface="Georgia" panose="02040502050405020303" pitchFamily="18" charset="0"/>
              </a:rPr>
              <a:t>The water rose and rose, and they could not recognize each other in the torrent, in the endless rain from above</a:t>
            </a:r>
            <a:r>
              <a:rPr lang="en-GB" sz="1700" dirty="0">
                <a:latin typeface="Georgia" panose="02040502050405020303" pitchFamily="18" charset="0"/>
              </a:rPr>
              <a:t>.” (</a:t>
            </a:r>
            <a:r>
              <a:rPr lang="en-GB" sz="1700" i="1" dirty="0">
                <a:latin typeface="Georgia" panose="02040502050405020303" pitchFamily="18" charset="0"/>
              </a:rPr>
              <a:t>TE</a:t>
            </a:r>
            <a:r>
              <a:rPr lang="en-GB" sz="1700" dirty="0">
                <a:latin typeface="Georgia" panose="02040502050405020303" pitchFamily="18" charset="0"/>
              </a:rPr>
              <a:t> 23)</a:t>
            </a:r>
          </a:p>
          <a:p>
            <a:endParaRPr lang="en-GB" sz="1700" dirty="0">
              <a:latin typeface="Georgia" panose="02040502050405020303" pitchFamily="18" charset="0"/>
            </a:endParaRPr>
          </a:p>
          <a:p>
            <a:r>
              <a:rPr lang="en-GB" sz="1700" dirty="0">
                <a:latin typeface="Georgia" panose="02040502050405020303" pitchFamily="18" charset="0"/>
              </a:rPr>
              <a:t>“</a:t>
            </a:r>
            <a:r>
              <a:rPr lang="en-GB" sz="1700" i="1" dirty="0">
                <a:latin typeface="Georgia" panose="02040502050405020303" pitchFamily="18" charset="0"/>
              </a:rPr>
              <a:t>Every beast perished, every moving thing. Only one man and one woman survived on the waters, their bodies kept in a wooden box</a:t>
            </a:r>
            <a:r>
              <a:rPr lang="en-GB" sz="1700" dirty="0">
                <a:latin typeface="Georgia" panose="02040502050405020303" pitchFamily="18" charset="0"/>
              </a:rPr>
              <a:t>.” (</a:t>
            </a:r>
            <a:r>
              <a:rPr lang="en-GB" sz="1700" i="1" dirty="0">
                <a:latin typeface="Georgia" panose="02040502050405020303" pitchFamily="18" charset="0"/>
              </a:rPr>
              <a:t>TE</a:t>
            </a:r>
            <a:r>
              <a:rPr lang="en-GB" sz="1700" dirty="0">
                <a:latin typeface="Georgia" panose="02040502050405020303" pitchFamily="18" charset="0"/>
              </a:rPr>
              <a:t> 26)</a:t>
            </a:r>
          </a:p>
          <a:p>
            <a:endParaRPr lang="en-GB" sz="1700" dirty="0">
              <a:latin typeface="Georgia" panose="02040502050405020303" pitchFamily="18" charset="0"/>
            </a:endParaRPr>
          </a:p>
          <a:p>
            <a:r>
              <a:rPr lang="en-GB" sz="1700" dirty="0">
                <a:latin typeface="Georgia" panose="02040502050405020303" pitchFamily="18" charset="0"/>
              </a:rPr>
              <a:t>“</a:t>
            </a:r>
            <a:r>
              <a:rPr lang="en-GB" sz="1700" i="1" dirty="0">
                <a:latin typeface="Georgia" panose="02040502050405020303" pitchFamily="18" charset="0"/>
              </a:rPr>
              <a:t>The fifth world is a place you cannot imagine, reached through the bubbles of the first lake. We will all be led there – not yet, but tomorrow</a:t>
            </a:r>
            <a:r>
              <a:rPr lang="en-GB" sz="1700" dirty="0">
                <a:latin typeface="Georgia" panose="02040502050405020303" pitchFamily="18" charset="0"/>
              </a:rPr>
              <a:t>.” (</a:t>
            </a:r>
            <a:r>
              <a:rPr lang="en-GB" sz="1700" i="1" dirty="0">
                <a:latin typeface="Georgia" panose="02040502050405020303" pitchFamily="18" charset="0"/>
              </a:rPr>
              <a:t>TE</a:t>
            </a:r>
            <a:r>
              <a:rPr lang="en-GB" sz="1700" dirty="0">
                <a:latin typeface="Georgia" panose="02040502050405020303" pitchFamily="18" charset="0"/>
              </a:rPr>
              <a:t> 59)</a:t>
            </a:r>
          </a:p>
        </p:txBody>
      </p:sp>
    </p:spTree>
    <p:extLst>
      <p:ext uri="{BB962C8B-B14F-4D97-AF65-F5344CB8AC3E}">
        <p14:creationId xmlns:p14="http://schemas.microsoft.com/office/powerpoint/2010/main" val="307301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75"/>
            <a:ext cx="8686800" cy="1086190"/>
          </a:xfrm>
          <a:solidFill>
            <a:schemeClr val="bg1"/>
          </a:solidFill>
        </p:spPr>
        <p:txBody>
          <a:bodyPr>
            <a:noAutofit/>
          </a:bodyPr>
          <a:lstStyle/>
          <a:p>
            <a:pPr algn="l"/>
            <a:r>
              <a:rPr lang="en-US" sz="3200" b="1" dirty="0">
                <a:latin typeface="Georgia"/>
                <a:cs typeface="Georgia"/>
              </a:rPr>
              <a:t>  An ancestral time of flooding: </a:t>
            </a:r>
            <a:br>
              <a:rPr lang="en-US" sz="3200" b="1" dirty="0">
                <a:latin typeface="Georgia"/>
                <a:cs typeface="Georgia"/>
              </a:rPr>
            </a:br>
            <a:r>
              <a:rPr lang="en-US" sz="3200" b="1" dirty="0">
                <a:latin typeface="Georgia"/>
                <a:cs typeface="Georgia"/>
              </a:rPr>
              <a:t>  the phylogenetic memory of the species</a:t>
            </a:r>
          </a:p>
        </p:txBody>
      </p:sp>
      <p:pic>
        <p:nvPicPr>
          <p:cNvPr id="4" name="Picture 3" descr="1953 floo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61" y="1464889"/>
            <a:ext cx="7496138" cy="5277628"/>
          </a:xfrm>
          <a:prstGeom prst="rect">
            <a:avLst/>
          </a:prstGeom>
        </p:spPr>
      </p:pic>
      <p:sp>
        <p:nvSpPr>
          <p:cNvPr id="5" name="TextBox 4"/>
          <p:cNvSpPr txBox="1"/>
          <p:nvPr/>
        </p:nvSpPr>
        <p:spPr>
          <a:xfrm>
            <a:off x="4721543" y="6032999"/>
            <a:ext cx="4422457" cy="584776"/>
          </a:xfrm>
          <a:prstGeom prst="rect">
            <a:avLst/>
          </a:prstGeom>
          <a:solidFill>
            <a:schemeClr val="bg1"/>
          </a:solidFill>
        </p:spPr>
        <p:txBody>
          <a:bodyPr wrap="square" rtlCol="0">
            <a:spAutoFit/>
          </a:bodyPr>
          <a:lstStyle/>
          <a:p>
            <a:pPr algn="r"/>
            <a:r>
              <a:rPr lang="en-GB" sz="1400" i="1" dirty="0">
                <a:latin typeface="Georgia"/>
                <a:cs typeface="Georgia"/>
              </a:rPr>
              <a:t>The damaging floods of 1953 at Gorleston, Norfolk.</a:t>
            </a:r>
          </a:p>
          <a:p>
            <a:pPr algn="r"/>
            <a:r>
              <a:rPr lang="en-GB" sz="1400" i="1" dirty="0">
                <a:latin typeface="Georgia"/>
                <a:cs typeface="Georgia"/>
              </a:rPr>
              <a:t> Image credit: The East Anglian Daily Times</a:t>
            </a:r>
            <a:r>
              <a:rPr lang="en-GB" dirty="0"/>
              <a:t>.</a:t>
            </a:r>
            <a:r>
              <a:rPr lang="en-GB" dirty="0">
                <a:effectLst/>
              </a:rPr>
              <a:t> </a:t>
            </a:r>
            <a:endParaRPr lang="en-US" dirty="0"/>
          </a:p>
        </p:txBody>
      </p:sp>
      <p:sp>
        <p:nvSpPr>
          <p:cNvPr id="3" name="TextBox 2">
            <a:extLst>
              <a:ext uri="{FF2B5EF4-FFF2-40B4-BE49-F238E27FC236}">
                <a16:creationId xmlns:a16="http://schemas.microsoft.com/office/drawing/2014/main" id="{AADB479E-E1BE-194A-BBD2-7A5FE961CB10}"/>
              </a:ext>
            </a:extLst>
          </p:cNvPr>
          <p:cNvSpPr txBox="1"/>
          <p:nvPr/>
        </p:nvSpPr>
        <p:spPr>
          <a:xfrm>
            <a:off x="123291" y="2188239"/>
            <a:ext cx="5753528" cy="3077766"/>
          </a:xfrm>
          <a:prstGeom prst="rect">
            <a:avLst/>
          </a:prstGeom>
          <a:solidFill>
            <a:schemeClr val="bg1"/>
          </a:solidFill>
        </p:spPr>
        <p:txBody>
          <a:bodyPr wrap="square" rtlCol="0">
            <a:spAutoFit/>
          </a:bodyPr>
          <a:lstStyle/>
          <a:p>
            <a:r>
              <a:rPr lang="en-GB" dirty="0">
                <a:latin typeface="Georgia" panose="02040502050405020303" pitchFamily="18" charset="0"/>
              </a:rPr>
              <a:t>“Our ancestors must have lived through many great floods, particularly at the end of ice ages. Seas that had shrunk during hundreds of years of ice (which takes up less room than water) melted and </a:t>
            </a:r>
            <a:r>
              <a:rPr lang="en-GB" dirty="0" err="1">
                <a:latin typeface="Georgia" panose="02040502050405020303" pitchFamily="18" charset="0"/>
              </a:rPr>
              <a:t>overbrimmed</a:t>
            </a:r>
            <a:r>
              <a:rPr lang="en-GB" dirty="0">
                <a:latin typeface="Georgia" panose="02040502050405020303" pitchFamily="18" charset="0"/>
              </a:rPr>
              <a:t> their new coastlines. Stone tools and house-beams have been discovered far out in the Black Sea; no wonder we have myths of drowned worlds such as Atlantis, lost beneath the waves. Now we ourselves live in a time of melting ice-caps and climatic turbulence.” </a:t>
            </a:r>
          </a:p>
          <a:p>
            <a:endParaRPr lang="en-GB" dirty="0">
              <a:latin typeface="Georgia" panose="02040502050405020303" pitchFamily="18" charset="0"/>
            </a:endParaRPr>
          </a:p>
          <a:p>
            <a:pPr algn="r"/>
            <a:r>
              <a:rPr lang="en-GB" sz="1400" dirty="0">
                <a:latin typeface="Georgia" panose="02040502050405020303" pitchFamily="18" charset="0"/>
              </a:rPr>
              <a:t>Maggie Gee, </a:t>
            </a:r>
            <a:r>
              <a:rPr lang="en-US" sz="1400" dirty="0">
                <a:latin typeface="Georgia" panose="02040502050405020303" pitchFamily="18" charset="0"/>
              </a:rPr>
              <a:t>“Drowned Worlds,” </a:t>
            </a:r>
            <a:r>
              <a:rPr lang="en-US" sz="1400" i="1" dirty="0">
                <a:latin typeface="Georgia" panose="02040502050405020303" pitchFamily="18" charset="0"/>
              </a:rPr>
              <a:t>The Guardian</a:t>
            </a:r>
            <a:r>
              <a:rPr lang="en-US" sz="1400" dirty="0">
                <a:latin typeface="Georgia" panose="02040502050405020303" pitchFamily="18" charset="0"/>
              </a:rPr>
              <a:t>, 20 December 2007</a:t>
            </a:r>
            <a:r>
              <a:rPr lang="en-GB" sz="1400" dirty="0">
                <a:latin typeface="Georgia" panose="02040502050405020303" pitchFamily="18" charset="0"/>
              </a:rPr>
              <a:t> </a:t>
            </a:r>
            <a:endParaRPr lang="en-US" sz="1400" dirty="0">
              <a:latin typeface="Georgia" panose="02040502050405020303" pitchFamily="18" charset="0"/>
            </a:endParaRPr>
          </a:p>
        </p:txBody>
      </p:sp>
    </p:spTree>
    <p:extLst>
      <p:ext uri="{BB962C8B-B14F-4D97-AF65-F5344CB8AC3E}">
        <p14:creationId xmlns:p14="http://schemas.microsoft.com/office/powerpoint/2010/main" val="18754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017"/>
            <a:ext cx="7638836" cy="1090370"/>
          </a:xfrm>
          <a:solidFill>
            <a:schemeClr val="bg1"/>
          </a:solidFill>
        </p:spPr>
        <p:txBody>
          <a:bodyPr>
            <a:noAutofit/>
          </a:bodyPr>
          <a:lstStyle/>
          <a:p>
            <a:pPr algn="l"/>
            <a:r>
              <a:rPr lang="en-US" sz="3600" b="1" dirty="0">
                <a:latin typeface="Georgia" panose="02040502050405020303" pitchFamily="18" charset="0"/>
              </a:rPr>
              <a:t>  The remote island as the </a:t>
            </a:r>
            <a:br>
              <a:rPr lang="en-US" sz="3600" b="1" dirty="0">
                <a:latin typeface="Georgia" panose="02040502050405020303" pitchFamily="18" charset="0"/>
              </a:rPr>
            </a:br>
            <a:r>
              <a:rPr lang="en-US" sz="3600" b="1" dirty="0">
                <a:latin typeface="Georgia" panose="02040502050405020303" pitchFamily="18" charset="0"/>
              </a:rPr>
              <a:t>  beginning and the end of time</a:t>
            </a:r>
          </a:p>
        </p:txBody>
      </p:sp>
      <p:pic>
        <p:nvPicPr>
          <p:cNvPr id="5" name="Picture 4">
            <a:extLst>
              <a:ext uri="{FF2B5EF4-FFF2-40B4-BE49-F238E27FC236}">
                <a16:creationId xmlns:a16="http://schemas.microsoft.com/office/drawing/2014/main" id="{B8837194-270B-2F45-B44B-C1C0631ADCC3}"/>
              </a:ext>
            </a:extLst>
          </p:cNvPr>
          <p:cNvPicPr>
            <a:picLocks noChangeAspect="1"/>
          </p:cNvPicPr>
          <p:nvPr/>
        </p:nvPicPr>
        <p:blipFill>
          <a:blip r:embed="rId2"/>
          <a:stretch>
            <a:fillRect/>
          </a:stretch>
        </p:blipFill>
        <p:spPr>
          <a:xfrm>
            <a:off x="4674742" y="4002609"/>
            <a:ext cx="4232309" cy="2641987"/>
          </a:xfrm>
          <a:prstGeom prst="rect">
            <a:avLst/>
          </a:prstGeom>
        </p:spPr>
      </p:pic>
      <p:sp>
        <p:nvSpPr>
          <p:cNvPr id="6" name="TextBox 5">
            <a:extLst>
              <a:ext uri="{FF2B5EF4-FFF2-40B4-BE49-F238E27FC236}">
                <a16:creationId xmlns:a16="http://schemas.microsoft.com/office/drawing/2014/main" id="{DBCDF308-0D53-4E4F-88B3-8DF009E1D4DB}"/>
              </a:ext>
            </a:extLst>
          </p:cNvPr>
          <p:cNvSpPr txBox="1"/>
          <p:nvPr/>
        </p:nvSpPr>
        <p:spPr>
          <a:xfrm>
            <a:off x="184935" y="1356189"/>
            <a:ext cx="8630292" cy="2062103"/>
          </a:xfrm>
          <a:prstGeom prst="rect">
            <a:avLst/>
          </a:prstGeom>
          <a:solidFill>
            <a:schemeClr val="bg1"/>
          </a:solidFill>
        </p:spPr>
        <p:txBody>
          <a:bodyPr wrap="square" rtlCol="0">
            <a:spAutoFit/>
          </a:bodyPr>
          <a:lstStyle/>
          <a:p>
            <a:r>
              <a:rPr lang="en-GB" sz="1600" dirty="0">
                <a:latin typeface="Georgia" panose="02040502050405020303" pitchFamily="18" charset="0"/>
              </a:rPr>
              <a:t>“</a:t>
            </a:r>
            <a:r>
              <a:rPr lang="en-GB" sz="1600" i="1" dirty="0">
                <a:latin typeface="Georgia" panose="02040502050405020303" pitchFamily="18" charset="0"/>
              </a:rPr>
              <a:t>The otherworld will be beneath the ocean, forty thousand fathoms below. In that place, there will be no pain, nor death, nor mourning.</a:t>
            </a:r>
            <a:r>
              <a:rPr lang="en-GB" sz="1600" dirty="0">
                <a:latin typeface="Georgia" panose="02040502050405020303" pitchFamily="18" charset="0"/>
              </a:rPr>
              <a:t>” (</a:t>
            </a:r>
            <a:r>
              <a:rPr lang="en-GB" sz="1600" i="1" dirty="0">
                <a:latin typeface="Georgia" panose="02040502050405020303" pitchFamily="18" charset="0"/>
              </a:rPr>
              <a:t>TE</a:t>
            </a:r>
            <a:r>
              <a:rPr lang="en-GB" sz="1600" dirty="0">
                <a:latin typeface="Georgia" panose="02040502050405020303" pitchFamily="18" charset="0"/>
              </a:rPr>
              <a:t> 71)</a:t>
            </a:r>
          </a:p>
          <a:p>
            <a:endParaRPr lang="en-GB" sz="1600" dirty="0">
              <a:latin typeface="Georgia" panose="02040502050405020303" pitchFamily="18" charset="0"/>
            </a:endParaRPr>
          </a:p>
          <a:p>
            <a:r>
              <a:rPr lang="en-GB" sz="1600" dirty="0">
                <a:latin typeface="Georgia" panose="02040502050405020303" pitchFamily="18" charset="0"/>
              </a:rPr>
              <a:t>“</a:t>
            </a:r>
            <a:r>
              <a:rPr lang="en-GB" sz="1600" i="1" dirty="0">
                <a:latin typeface="Georgia" panose="02040502050405020303" pitchFamily="18" charset="0"/>
              </a:rPr>
              <a:t>In that place</a:t>
            </a:r>
            <a:r>
              <a:rPr lang="en-GB" sz="1600" dirty="0">
                <a:latin typeface="Georgia" panose="02040502050405020303" pitchFamily="18" charset="0"/>
              </a:rPr>
              <a:t>, </a:t>
            </a:r>
            <a:r>
              <a:rPr lang="en-GB" sz="1600" i="1" dirty="0">
                <a:latin typeface="Georgia" panose="02040502050405020303" pitchFamily="18" charset="0"/>
              </a:rPr>
              <a:t>honey-sweet fruit will touch your lips with gold. Sunshine will lay you down and bless you, and moonlight will fill your bones.</a:t>
            </a:r>
            <a:r>
              <a:rPr lang="en-GB" sz="1600" dirty="0">
                <a:latin typeface="Georgia" panose="02040502050405020303" pitchFamily="18" charset="0"/>
              </a:rPr>
              <a:t>” (</a:t>
            </a:r>
            <a:r>
              <a:rPr lang="en-GB" sz="1600" i="1" dirty="0">
                <a:latin typeface="Georgia" panose="02040502050405020303" pitchFamily="18" charset="0"/>
              </a:rPr>
              <a:t>TE</a:t>
            </a:r>
            <a:r>
              <a:rPr lang="en-GB" sz="1600" dirty="0">
                <a:latin typeface="Georgia" panose="02040502050405020303" pitchFamily="18" charset="0"/>
              </a:rPr>
              <a:t> 73) </a:t>
            </a:r>
          </a:p>
          <a:p>
            <a:endParaRPr lang="en-GB" sz="1600" dirty="0">
              <a:latin typeface="Georgia" panose="02040502050405020303" pitchFamily="18" charset="0"/>
            </a:endParaRPr>
          </a:p>
          <a:p>
            <a:r>
              <a:rPr lang="en-GB" sz="1600" dirty="0">
                <a:latin typeface="Georgia" panose="02040502050405020303" pitchFamily="18" charset="0"/>
              </a:rPr>
              <a:t>“</a:t>
            </a:r>
            <a:r>
              <a:rPr lang="en-GB" sz="1600" i="1" dirty="0">
                <a:latin typeface="Georgia" panose="02040502050405020303" pitchFamily="18" charset="0"/>
              </a:rPr>
              <a:t>After the six days and nights of fire all was still, the sea returned to liquid, the earth lying silent beneath the water</a:t>
            </a:r>
            <a:r>
              <a:rPr lang="en-GB" sz="1600" dirty="0">
                <a:latin typeface="Georgia" panose="02040502050405020303" pitchFamily="18" charset="0"/>
              </a:rPr>
              <a:t>.” (</a:t>
            </a:r>
            <a:r>
              <a:rPr lang="en-GB" sz="1600" i="1" dirty="0">
                <a:latin typeface="Georgia" panose="02040502050405020303" pitchFamily="18" charset="0"/>
              </a:rPr>
              <a:t>TE</a:t>
            </a:r>
            <a:r>
              <a:rPr lang="en-GB" sz="1600" dirty="0">
                <a:latin typeface="Georgia" panose="02040502050405020303" pitchFamily="18" charset="0"/>
              </a:rPr>
              <a:t> 95)</a:t>
            </a:r>
            <a:endParaRPr lang="en-GB" sz="1600" dirty="0"/>
          </a:p>
        </p:txBody>
      </p:sp>
      <p:sp>
        <p:nvSpPr>
          <p:cNvPr id="7" name="TextBox 6">
            <a:extLst>
              <a:ext uri="{FF2B5EF4-FFF2-40B4-BE49-F238E27FC236}">
                <a16:creationId xmlns:a16="http://schemas.microsoft.com/office/drawing/2014/main" id="{7C0E2528-E4A6-2B49-B7CD-2E1BF9039DB9}"/>
              </a:ext>
            </a:extLst>
          </p:cNvPr>
          <p:cNvSpPr txBox="1"/>
          <p:nvPr/>
        </p:nvSpPr>
        <p:spPr>
          <a:xfrm>
            <a:off x="267128" y="3659163"/>
            <a:ext cx="4232953" cy="2985433"/>
          </a:xfrm>
          <a:prstGeom prst="rect">
            <a:avLst/>
          </a:prstGeom>
          <a:solidFill>
            <a:schemeClr val="bg1"/>
          </a:solidFill>
        </p:spPr>
        <p:txBody>
          <a:bodyPr wrap="square" rtlCol="0">
            <a:spAutoFit/>
          </a:bodyPr>
          <a:lstStyle/>
          <a:p>
            <a:r>
              <a:rPr lang="en-US" sz="1600" dirty="0">
                <a:latin typeface="Georgia" panose="02040502050405020303" pitchFamily="18" charset="0"/>
              </a:rPr>
              <a:t>“We live at the site of exponential material meaning where embodiment meets water. Given the various interconnected and anthropogenically exacerbated water crises that our planet currently faces – from drought and freshwater shortage to wild weather, floods, and chronic contamination – this meaningful mattering of our bodies is also an urgent question of worldly survival.”</a:t>
            </a:r>
          </a:p>
          <a:p>
            <a:endParaRPr lang="en-US" sz="1600" dirty="0">
              <a:latin typeface="Georgia" panose="02040502050405020303" pitchFamily="18" charset="0"/>
            </a:endParaRPr>
          </a:p>
          <a:p>
            <a:pPr algn="r"/>
            <a:r>
              <a:rPr lang="en-US" sz="1400" dirty="0" err="1">
                <a:latin typeface="Georgia" panose="02040502050405020303" pitchFamily="18" charset="0"/>
              </a:rPr>
              <a:t>Astrida</a:t>
            </a:r>
            <a:r>
              <a:rPr lang="en-US" sz="1400" dirty="0">
                <a:latin typeface="Georgia" panose="02040502050405020303" pitchFamily="18" charset="0"/>
              </a:rPr>
              <a:t> </a:t>
            </a:r>
            <a:r>
              <a:rPr lang="en-US" sz="1400" dirty="0" err="1">
                <a:latin typeface="Georgia" panose="02040502050405020303" pitchFamily="18" charset="0"/>
              </a:rPr>
              <a:t>Neimanis</a:t>
            </a:r>
            <a:r>
              <a:rPr lang="en-US" sz="1400" dirty="0">
                <a:latin typeface="Georgia" panose="02040502050405020303" pitchFamily="18" charset="0"/>
              </a:rPr>
              <a:t>, </a:t>
            </a:r>
            <a:r>
              <a:rPr lang="en-US" sz="1400" i="1" dirty="0">
                <a:latin typeface="Georgia" panose="02040502050405020303" pitchFamily="18" charset="0"/>
              </a:rPr>
              <a:t>Bodies of Water: Posthumanism Feminist Phenomenology </a:t>
            </a:r>
            <a:r>
              <a:rPr lang="en-US" sz="1400" dirty="0">
                <a:latin typeface="Georgia" panose="02040502050405020303" pitchFamily="18" charset="0"/>
              </a:rPr>
              <a:t>(2017)</a:t>
            </a:r>
          </a:p>
        </p:txBody>
      </p:sp>
    </p:spTree>
    <p:extLst>
      <p:ext uri="{BB962C8B-B14F-4D97-AF65-F5344CB8AC3E}">
        <p14:creationId xmlns:p14="http://schemas.microsoft.com/office/powerpoint/2010/main" val="19043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E954-D5C5-5148-970C-D40D4809430D}"/>
              </a:ext>
            </a:extLst>
          </p:cNvPr>
          <p:cNvSpPr>
            <a:spLocks noGrp="1"/>
          </p:cNvSpPr>
          <p:nvPr>
            <p:ph type="title"/>
          </p:nvPr>
        </p:nvSpPr>
        <p:spPr>
          <a:xfrm>
            <a:off x="0" y="110251"/>
            <a:ext cx="8846049" cy="1143000"/>
          </a:xfrm>
          <a:solidFill>
            <a:schemeClr val="bg1"/>
          </a:solidFill>
        </p:spPr>
        <p:txBody>
          <a:bodyPr>
            <a:noAutofit/>
          </a:bodyPr>
          <a:lstStyle/>
          <a:p>
            <a:pPr algn="l"/>
            <a:r>
              <a:rPr lang="en-US" sz="3400" b="1" dirty="0">
                <a:latin typeface="Georgia" panose="02040502050405020303" pitchFamily="18" charset="0"/>
              </a:rPr>
              <a:t>  A feminist phenomenology of watery </a:t>
            </a:r>
            <a:br>
              <a:rPr lang="en-US" sz="3400" b="1" dirty="0">
                <a:latin typeface="Georgia" panose="02040502050405020303" pitchFamily="18" charset="0"/>
              </a:rPr>
            </a:br>
            <a:r>
              <a:rPr lang="en-US" sz="3400" b="1" dirty="0">
                <a:latin typeface="Georgia" panose="02040502050405020303" pitchFamily="18" charset="0"/>
              </a:rPr>
              <a:t>  intersubjectivity </a:t>
            </a:r>
            <a:endParaRPr lang="en-US" sz="3400" dirty="0">
              <a:latin typeface="Georgia" panose="02040502050405020303" pitchFamily="18" charset="0"/>
            </a:endParaRPr>
          </a:p>
        </p:txBody>
      </p:sp>
      <p:pic>
        <p:nvPicPr>
          <p:cNvPr id="5" name="Picture 4">
            <a:extLst>
              <a:ext uri="{FF2B5EF4-FFF2-40B4-BE49-F238E27FC236}">
                <a16:creationId xmlns:a16="http://schemas.microsoft.com/office/drawing/2014/main" id="{91F60D53-0173-4348-A437-03F18DD3522B}"/>
              </a:ext>
            </a:extLst>
          </p:cNvPr>
          <p:cNvPicPr>
            <a:picLocks noChangeAspect="1"/>
          </p:cNvPicPr>
          <p:nvPr/>
        </p:nvPicPr>
        <p:blipFill>
          <a:blip r:embed="rId2"/>
          <a:stretch>
            <a:fillRect/>
          </a:stretch>
        </p:blipFill>
        <p:spPr>
          <a:xfrm>
            <a:off x="4315704" y="1561672"/>
            <a:ext cx="4530345" cy="3227871"/>
          </a:xfrm>
          <a:prstGeom prst="rect">
            <a:avLst/>
          </a:prstGeom>
        </p:spPr>
      </p:pic>
      <p:sp>
        <p:nvSpPr>
          <p:cNvPr id="6" name="TextBox 5">
            <a:extLst>
              <a:ext uri="{FF2B5EF4-FFF2-40B4-BE49-F238E27FC236}">
                <a16:creationId xmlns:a16="http://schemas.microsoft.com/office/drawing/2014/main" id="{80BA1602-47E8-674F-892B-1465D633FEE0}"/>
              </a:ext>
            </a:extLst>
          </p:cNvPr>
          <p:cNvSpPr txBox="1"/>
          <p:nvPr/>
        </p:nvSpPr>
        <p:spPr>
          <a:xfrm>
            <a:off x="195209" y="4955792"/>
            <a:ext cx="8743308" cy="1754326"/>
          </a:xfrm>
          <a:prstGeom prst="rect">
            <a:avLst/>
          </a:prstGeom>
          <a:solidFill>
            <a:schemeClr val="bg1"/>
          </a:solidFill>
        </p:spPr>
        <p:txBody>
          <a:bodyPr wrap="square" rtlCol="0">
            <a:spAutoFit/>
          </a:bodyPr>
          <a:lstStyle/>
          <a:p>
            <a:r>
              <a:rPr lang="en-US" dirty="0">
                <a:latin typeface="Georgia" panose="02040502050405020303" pitchFamily="18" charset="0"/>
              </a:rPr>
              <a:t>“The floodwaters remind Z of where he came from.” (</a:t>
            </a:r>
            <a:r>
              <a:rPr lang="en-US" i="1" dirty="0">
                <a:latin typeface="Georgia" panose="02040502050405020303" pitchFamily="18" charset="0"/>
              </a:rPr>
              <a:t>TE</a:t>
            </a:r>
            <a:r>
              <a:rPr lang="en-US" dirty="0">
                <a:latin typeface="Georgia" panose="02040502050405020303" pitchFamily="18" charset="0"/>
              </a:rPr>
              <a:t> 70)</a:t>
            </a:r>
          </a:p>
          <a:p>
            <a:endParaRPr lang="en-US" dirty="0">
              <a:latin typeface="Georgia" panose="02040502050405020303" pitchFamily="18" charset="0"/>
            </a:endParaRPr>
          </a:p>
          <a:p>
            <a:r>
              <a:rPr lang="en-US" dirty="0">
                <a:latin typeface="Georgia" panose="02040502050405020303" pitchFamily="18" charset="0"/>
              </a:rPr>
              <a:t>“The baby moves more and more; its touches are like bubbles popping. She looks at it from time to time on the sonogram. It is both deep sea diver and astronaut, approaching her as if from a great distance of water or space, coming slowly into focus.” (Abi Curtis, </a:t>
            </a:r>
            <a:r>
              <a:rPr lang="en-US" i="1" dirty="0">
                <a:latin typeface="Georgia" panose="02040502050405020303" pitchFamily="18" charset="0"/>
              </a:rPr>
              <a:t>Water &amp; Glass</a:t>
            </a:r>
            <a:r>
              <a:rPr lang="en-US" dirty="0">
                <a:latin typeface="Georgia" panose="02040502050405020303" pitchFamily="18" charset="0"/>
              </a:rPr>
              <a:t>, p. 197)</a:t>
            </a:r>
          </a:p>
        </p:txBody>
      </p:sp>
      <p:pic>
        <p:nvPicPr>
          <p:cNvPr id="8" name="Picture 7">
            <a:extLst>
              <a:ext uri="{FF2B5EF4-FFF2-40B4-BE49-F238E27FC236}">
                <a16:creationId xmlns:a16="http://schemas.microsoft.com/office/drawing/2014/main" id="{F2D3B110-371B-E547-9B38-981A232BC30E}"/>
              </a:ext>
            </a:extLst>
          </p:cNvPr>
          <p:cNvPicPr>
            <a:picLocks noChangeAspect="1"/>
          </p:cNvPicPr>
          <p:nvPr/>
        </p:nvPicPr>
        <p:blipFill>
          <a:blip r:embed="rId3"/>
          <a:stretch>
            <a:fillRect/>
          </a:stretch>
        </p:blipFill>
        <p:spPr>
          <a:xfrm>
            <a:off x="314623" y="1839074"/>
            <a:ext cx="3878172" cy="2437200"/>
          </a:xfrm>
          <a:prstGeom prst="rect">
            <a:avLst/>
          </a:prstGeom>
        </p:spPr>
      </p:pic>
    </p:spTree>
    <p:extLst>
      <p:ext uri="{BB962C8B-B14F-4D97-AF65-F5344CB8AC3E}">
        <p14:creationId xmlns:p14="http://schemas.microsoft.com/office/powerpoint/2010/main" val="2803205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896"/>
            <a:ext cx="7764037" cy="1222271"/>
          </a:xfrm>
          <a:solidFill>
            <a:schemeClr val="bg1"/>
          </a:solidFill>
        </p:spPr>
        <p:txBody>
          <a:bodyPr>
            <a:noAutofit/>
          </a:bodyPr>
          <a:lstStyle/>
          <a:p>
            <a:pPr algn="l"/>
            <a:r>
              <a:rPr lang="en-GB" sz="3600" b="1" dirty="0">
                <a:latin typeface="Georgia"/>
                <a:cs typeface="Georgia"/>
              </a:rPr>
              <a:t>  From islands to ocean worlds </a:t>
            </a:r>
            <a:br>
              <a:rPr lang="en-GB" sz="3600" b="1" dirty="0">
                <a:latin typeface="Georgia"/>
                <a:cs typeface="Georgia"/>
              </a:rPr>
            </a:br>
            <a:r>
              <a:rPr lang="en-GB" sz="3600" b="1" dirty="0">
                <a:latin typeface="Georgia"/>
                <a:cs typeface="Georgia"/>
              </a:rPr>
              <a:t>  in Stephen Baxter’s </a:t>
            </a:r>
            <a:r>
              <a:rPr lang="en-GB" sz="3600" b="1" i="1" dirty="0">
                <a:latin typeface="Georgia"/>
                <a:cs typeface="Georgia"/>
              </a:rPr>
              <a:t>Flood</a:t>
            </a:r>
            <a:r>
              <a:rPr lang="en-GB" sz="3600" b="1" dirty="0">
                <a:latin typeface="Georgia"/>
                <a:cs typeface="Georgia"/>
              </a:rPr>
              <a:t> </a:t>
            </a:r>
            <a:endParaRPr lang="en-US" sz="3600" b="1" dirty="0">
              <a:latin typeface="Georgia"/>
              <a:cs typeface="Georgia"/>
            </a:endParaRPr>
          </a:p>
        </p:txBody>
      </p:sp>
      <p:pic>
        <p:nvPicPr>
          <p:cNvPr id="4" name="Picture 3" descr="baxter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6" y="1469551"/>
            <a:ext cx="5100658" cy="2899866"/>
          </a:xfrm>
          <a:prstGeom prst="rect">
            <a:avLst/>
          </a:prstGeom>
        </p:spPr>
      </p:pic>
      <p:pic>
        <p:nvPicPr>
          <p:cNvPr id="5" name="Picture 4" descr="baxter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175" y="3797402"/>
            <a:ext cx="5107089" cy="2935928"/>
          </a:xfrm>
          <a:prstGeom prst="rect">
            <a:avLst/>
          </a:prstGeom>
        </p:spPr>
      </p:pic>
      <p:sp>
        <p:nvSpPr>
          <p:cNvPr id="3" name="TextBox 2">
            <a:extLst>
              <a:ext uri="{FF2B5EF4-FFF2-40B4-BE49-F238E27FC236}">
                <a16:creationId xmlns:a16="http://schemas.microsoft.com/office/drawing/2014/main" id="{9D15CDB9-F30C-0045-8CF0-D5B1917873DA}"/>
              </a:ext>
            </a:extLst>
          </p:cNvPr>
          <p:cNvSpPr txBox="1"/>
          <p:nvPr/>
        </p:nvSpPr>
        <p:spPr>
          <a:xfrm>
            <a:off x="195209" y="4674210"/>
            <a:ext cx="5928188" cy="1754326"/>
          </a:xfrm>
          <a:prstGeom prst="rect">
            <a:avLst/>
          </a:prstGeom>
          <a:solidFill>
            <a:schemeClr val="bg1"/>
          </a:solidFill>
        </p:spPr>
        <p:txBody>
          <a:bodyPr wrap="square" rtlCol="0">
            <a:spAutoFit/>
          </a:bodyPr>
          <a:lstStyle/>
          <a:p>
            <a:r>
              <a:rPr lang="en-GB" dirty="0">
                <a:latin typeface="Georgia" panose="02040502050405020303" pitchFamily="18" charset="0"/>
              </a:rPr>
              <a:t>“All this Gary saw from above, from the warmth and comfort of his helicopter cabin. There was no human noise, no screams or cries; it was all drowned by the storm’s roar and the thrum of the chopper’s engine. […] The flooded estate was reduced to an abstraction, a mélange of water and land.” (</a:t>
            </a:r>
            <a:r>
              <a:rPr lang="en-GB" i="1" dirty="0">
                <a:latin typeface="Georgia" panose="02040502050405020303" pitchFamily="18" charset="0"/>
              </a:rPr>
              <a:t>F</a:t>
            </a:r>
            <a:r>
              <a:rPr lang="en-GB" dirty="0">
                <a:latin typeface="Georgia" panose="02040502050405020303" pitchFamily="18" charset="0"/>
              </a:rPr>
              <a:t> 65) </a:t>
            </a:r>
            <a:endParaRPr lang="en-US" dirty="0">
              <a:latin typeface="Georgia" panose="02040502050405020303" pitchFamily="18" charset="0"/>
            </a:endParaRPr>
          </a:p>
        </p:txBody>
      </p:sp>
    </p:spTree>
    <p:extLst>
      <p:ext uri="{BB962C8B-B14F-4D97-AF65-F5344CB8AC3E}">
        <p14:creationId xmlns:p14="http://schemas.microsoft.com/office/powerpoint/2010/main" val="8956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113"/>
            <a:ext cx="7952198" cy="711330"/>
          </a:xfrm>
          <a:solidFill>
            <a:schemeClr val="bg1"/>
          </a:solidFill>
        </p:spPr>
        <p:txBody>
          <a:bodyPr>
            <a:normAutofit fontScale="90000"/>
          </a:bodyPr>
          <a:lstStyle/>
          <a:p>
            <a:pPr algn="l"/>
            <a:r>
              <a:rPr lang="en-US" sz="3600" dirty="0">
                <a:latin typeface="Georgia"/>
                <a:cs typeface="Georgia"/>
              </a:rPr>
              <a:t>  </a:t>
            </a:r>
            <a:r>
              <a:rPr lang="en-US" sz="3600" b="1" dirty="0">
                <a:latin typeface="Georgia"/>
                <a:cs typeface="Georgia"/>
              </a:rPr>
              <a:t>High-tech arks and garbage islands</a:t>
            </a:r>
          </a:p>
        </p:txBody>
      </p:sp>
      <p:pic>
        <p:nvPicPr>
          <p:cNvPr id="4" name="Picture 3" descr="queen mar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97" y="1232173"/>
            <a:ext cx="4235107" cy="2823405"/>
          </a:xfrm>
          <a:prstGeom prst="rect">
            <a:avLst/>
          </a:prstGeom>
        </p:spPr>
      </p:pic>
      <p:pic>
        <p:nvPicPr>
          <p:cNvPr id="5" name="Picture 4">
            <a:extLst>
              <a:ext uri="{FF2B5EF4-FFF2-40B4-BE49-F238E27FC236}">
                <a16:creationId xmlns:a16="http://schemas.microsoft.com/office/drawing/2014/main" id="{EDF3484E-DD25-8543-8028-0F30456BA1A6}"/>
              </a:ext>
            </a:extLst>
          </p:cNvPr>
          <p:cNvPicPr>
            <a:picLocks noChangeAspect="1"/>
          </p:cNvPicPr>
          <p:nvPr/>
        </p:nvPicPr>
        <p:blipFill>
          <a:blip r:embed="rId3"/>
          <a:stretch>
            <a:fillRect/>
          </a:stretch>
        </p:blipFill>
        <p:spPr>
          <a:xfrm>
            <a:off x="4668319" y="1238033"/>
            <a:ext cx="4226318" cy="2817545"/>
          </a:xfrm>
          <a:prstGeom prst="rect">
            <a:avLst/>
          </a:prstGeom>
        </p:spPr>
      </p:pic>
      <p:sp>
        <p:nvSpPr>
          <p:cNvPr id="6" name="TextBox 5">
            <a:extLst>
              <a:ext uri="{FF2B5EF4-FFF2-40B4-BE49-F238E27FC236}">
                <a16:creationId xmlns:a16="http://schemas.microsoft.com/office/drawing/2014/main" id="{8E57C78B-C931-5447-B359-2628A91B7CAB}"/>
              </a:ext>
            </a:extLst>
          </p:cNvPr>
          <p:cNvSpPr txBox="1"/>
          <p:nvPr/>
        </p:nvSpPr>
        <p:spPr>
          <a:xfrm>
            <a:off x="335045" y="4643919"/>
            <a:ext cx="8374118" cy="1754326"/>
          </a:xfrm>
          <a:prstGeom prst="rect">
            <a:avLst/>
          </a:prstGeom>
          <a:solidFill>
            <a:schemeClr val="bg1"/>
          </a:solidFill>
        </p:spPr>
        <p:txBody>
          <a:bodyPr wrap="square" rtlCol="0">
            <a:spAutoFit/>
          </a:bodyPr>
          <a:lstStyle/>
          <a:p>
            <a:r>
              <a:rPr lang="en-US" dirty="0">
                <a:latin typeface="Georgia" panose="02040502050405020303" pitchFamily="18" charset="0"/>
              </a:rPr>
              <a:t>Lily looked at the children playing in the sea. ‘Our civilisation is gone. Everything we built. But look at those kids swimming. </a:t>
            </a:r>
            <a:r>
              <a:rPr lang="en-US" i="1" dirty="0">
                <a:latin typeface="Georgia" panose="02040502050405020303" pitchFamily="18" charset="0"/>
              </a:rPr>
              <a:t>They</a:t>
            </a:r>
            <a:r>
              <a:rPr lang="en-US" dirty="0">
                <a:latin typeface="Georgia" panose="02040502050405020303" pitchFamily="18" charset="0"/>
              </a:rPr>
              <a:t> don’t care that the Smithsonian is drowned, or that we’re all offline for ever.’</a:t>
            </a:r>
          </a:p>
          <a:p>
            <a:r>
              <a:rPr lang="en-US" dirty="0">
                <a:latin typeface="Georgia" panose="02040502050405020303" pitchFamily="18" charset="0"/>
              </a:rPr>
              <a:t>	Gary murmured, ‘Yes. And even if we pass away, you know, it’s a happy ending of a kind. “One generation </a:t>
            </a:r>
            <a:r>
              <a:rPr lang="en-US" dirty="0" err="1">
                <a:latin typeface="Georgia" panose="02040502050405020303" pitchFamily="18" charset="0"/>
              </a:rPr>
              <a:t>passeth</a:t>
            </a:r>
            <a:r>
              <a:rPr lang="en-US" dirty="0">
                <a:latin typeface="Georgia" panose="02040502050405020303" pitchFamily="18" charset="0"/>
              </a:rPr>
              <a:t> away, and another generation cometh: but the Earth </a:t>
            </a:r>
            <a:r>
              <a:rPr lang="en-US" dirty="0" err="1">
                <a:latin typeface="Georgia" panose="02040502050405020303" pitchFamily="18" charset="0"/>
              </a:rPr>
              <a:t>abideth</a:t>
            </a:r>
            <a:r>
              <a:rPr lang="en-US" dirty="0">
                <a:latin typeface="Georgia" panose="02040502050405020303" pitchFamily="18" charset="0"/>
              </a:rPr>
              <a:t> for ever.” Ecclesiastes 1,4.’ He grinned. (</a:t>
            </a:r>
            <a:r>
              <a:rPr lang="en-US" i="1" dirty="0">
                <a:latin typeface="Georgia" panose="02040502050405020303" pitchFamily="18" charset="0"/>
              </a:rPr>
              <a:t>F</a:t>
            </a:r>
            <a:r>
              <a:rPr lang="en-US" dirty="0">
                <a:latin typeface="Georgia" panose="02040502050405020303" pitchFamily="18" charset="0"/>
              </a:rPr>
              <a:t> 531)</a:t>
            </a:r>
          </a:p>
        </p:txBody>
      </p:sp>
    </p:spTree>
    <p:extLst>
      <p:ext uri="{BB962C8B-B14F-4D97-AF65-F5344CB8AC3E}">
        <p14:creationId xmlns:p14="http://schemas.microsoft.com/office/powerpoint/2010/main" val="397177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75"/>
            <a:ext cx="8833577" cy="1006807"/>
          </a:xfrm>
          <a:solidFill>
            <a:schemeClr val="bg1"/>
          </a:solidFill>
        </p:spPr>
        <p:txBody>
          <a:bodyPr>
            <a:noAutofit/>
          </a:bodyPr>
          <a:lstStyle/>
          <a:p>
            <a:pPr algn="l"/>
            <a:r>
              <a:rPr lang="en-US" sz="3200" b="1" dirty="0">
                <a:latin typeface="Georgia"/>
                <a:cs typeface="Georgia"/>
              </a:rPr>
              <a:t>  An archipelagic consciousness: </a:t>
            </a:r>
            <a:br>
              <a:rPr lang="en-US" sz="3200" b="1" dirty="0">
                <a:latin typeface="Georgia"/>
                <a:cs typeface="Georgia"/>
              </a:rPr>
            </a:br>
            <a:r>
              <a:rPr lang="en-US" sz="3200" b="1" dirty="0">
                <a:latin typeface="Georgia"/>
                <a:cs typeface="Georgia"/>
              </a:rPr>
              <a:t>  Kim Stanley Robinson’s </a:t>
            </a:r>
            <a:r>
              <a:rPr lang="en-US" sz="3200" b="1" i="1" dirty="0">
                <a:latin typeface="Georgia"/>
                <a:cs typeface="Georgia"/>
              </a:rPr>
              <a:t>New York: 2140 </a:t>
            </a:r>
          </a:p>
        </p:txBody>
      </p:sp>
      <p:pic>
        <p:nvPicPr>
          <p:cNvPr id="4" name="Picture 3" descr="2140 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421" y="1270431"/>
            <a:ext cx="4083192" cy="5464570"/>
          </a:xfrm>
          <a:prstGeom prst="rect">
            <a:avLst/>
          </a:prstGeom>
        </p:spPr>
      </p:pic>
      <p:sp>
        <p:nvSpPr>
          <p:cNvPr id="3" name="TextBox 2">
            <a:extLst>
              <a:ext uri="{FF2B5EF4-FFF2-40B4-BE49-F238E27FC236}">
                <a16:creationId xmlns:a16="http://schemas.microsoft.com/office/drawing/2014/main" id="{11EF0018-2F4F-BE4C-80EB-7F2880E7C66B}"/>
              </a:ext>
            </a:extLst>
          </p:cNvPr>
          <p:cNvSpPr txBox="1"/>
          <p:nvPr/>
        </p:nvSpPr>
        <p:spPr>
          <a:xfrm>
            <a:off x="236306" y="1808251"/>
            <a:ext cx="4469258" cy="4524315"/>
          </a:xfrm>
          <a:prstGeom prst="rect">
            <a:avLst/>
          </a:prstGeom>
          <a:solidFill>
            <a:schemeClr val="bg1"/>
          </a:solidFill>
        </p:spPr>
        <p:txBody>
          <a:bodyPr wrap="square" rtlCol="0">
            <a:spAutoFit/>
          </a:bodyPr>
          <a:lstStyle/>
          <a:p>
            <a:r>
              <a:rPr lang="en-US" dirty="0">
                <a:latin typeface="Georgia" panose="02040502050405020303" pitchFamily="18" charset="0"/>
              </a:rPr>
              <a:t>“All  that happened very quickly, in the very last few years of the twenty-first century. Apocalyptic, </a:t>
            </a:r>
            <a:r>
              <a:rPr lang="en-US" dirty="0" err="1">
                <a:latin typeface="Georgia" panose="02040502050405020303" pitchFamily="18" charset="0"/>
              </a:rPr>
              <a:t>Armageddonesque</a:t>
            </a:r>
            <a:r>
              <a:rPr lang="en-US" dirty="0">
                <a:latin typeface="Georgia" panose="02040502050405020303" pitchFamily="18" charset="0"/>
              </a:rPr>
              <a:t>, pick your adjective of choice. Anthropogenic could be one. </a:t>
            </a:r>
            <a:r>
              <a:rPr lang="en-US" dirty="0" err="1">
                <a:latin typeface="Georgia" panose="02040502050405020303" pitchFamily="18" charset="0"/>
              </a:rPr>
              <a:t>Extinctional</a:t>
            </a:r>
            <a:r>
              <a:rPr lang="en-US" dirty="0">
                <a:latin typeface="Georgia" panose="02040502050405020303" pitchFamily="18" charset="0"/>
              </a:rPr>
              <a:t> another. Anthropogenic mass extinction event, the term often used. End of an era. Geologically speaking it might rather be the end of an age, period, epoch, or eon, but that can’t be decided until it has run its full course, so the common phrase “end of an era” is acceptable for the next billion years or so, after </a:t>
            </a:r>
            <a:r>
              <a:rPr lang="en-US" dirty="0" err="1">
                <a:latin typeface="Georgia" panose="02040502050405020303" pitchFamily="18" charset="0"/>
              </a:rPr>
              <a:t>whjich</a:t>
            </a:r>
            <a:r>
              <a:rPr lang="en-US" dirty="0">
                <a:latin typeface="Georgia" panose="02040502050405020303" pitchFamily="18" charset="0"/>
              </a:rPr>
              <a:t> we can revise the name appropriately.</a:t>
            </a:r>
          </a:p>
          <a:p>
            <a:r>
              <a:rPr lang="en-US" dirty="0">
                <a:latin typeface="Georgia" panose="02040502050405020303" pitchFamily="18" charset="0"/>
              </a:rPr>
              <a:t>	But hey. An end is a beginning!” (</a:t>
            </a:r>
            <a:r>
              <a:rPr lang="en-US" i="1" dirty="0">
                <a:latin typeface="Georgia" panose="02040502050405020303" pitchFamily="18" charset="0"/>
              </a:rPr>
              <a:t>NY</a:t>
            </a:r>
            <a:r>
              <a:rPr lang="en-US" dirty="0">
                <a:latin typeface="Georgia" panose="02040502050405020303" pitchFamily="18" charset="0"/>
              </a:rPr>
              <a:t> 144)</a:t>
            </a:r>
          </a:p>
        </p:txBody>
      </p:sp>
    </p:spTree>
    <p:extLst>
      <p:ext uri="{BB962C8B-B14F-4D97-AF65-F5344CB8AC3E}">
        <p14:creationId xmlns:p14="http://schemas.microsoft.com/office/powerpoint/2010/main" val="277190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4547"/>
            <a:ext cx="9017001" cy="637453"/>
          </a:xfrm>
          <a:solidFill>
            <a:schemeClr val="bg1"/>
          </a:solidFill>
        </p:spPr>
        <p:txBody>
          <a:bodyPr>
            <a:normAutofit fontScale="90000"/>
          </a:bodyPr>
          <a:lstStyle/>
          <a:p>
            <a:pPr algn="l"/>
            <a:r>
              <a:rPr lang="en-US" sz="4000" b="1" dirty="0">
                <a:latin typeface="Georgia"/>
                <a:cs typeface="Georgia"/>
              </a:rPr>
              <a:t>  </a:t>
            </a:r>
            <a:r>
              <a:rPr lang="en-US" sz="3800" b="1" dirty="0">
                <a:latin typeface="Georgia"/>
                <a:cs typeface="Georgia"/>
              </a:rPr>
              <a:t>Apocalypse and climate change fiction</a:t>
            </a:r>
          </a:p>
        </p:txBody>
      </p:sp>
      <p:pic>
        <p:nvPicPr>
          <p:cNvPr id="4" name="Picture 3" descr="cli-fi-1024x6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4888"/>
            <a:ext cx="9144000" cy="5536406"/>
          </a:xfrm>
          <a:prstGeom prst="rect">
            <a:avLst/>
          </a:prstGeom>
        </p:spPr>
      </p:pic>
      <p:sp>
        <p:nvSpPr>
          <p:cNvPr id="5" name="TextBox 4"/>
          <p:cNvSpPr txBox="1"/>
          <p:nvPr/>
        </p:nvSpPr>
        <p:spPr>
          <a:xfrm>
            <a:off x="2470725" y="6305061"/>
            <a:ext cx="6673274" cy="523220"/>
          </a:xfrm>
          <a:prstGeom prst="rect">
            <a:avLst/>
          </a:prstGeom>
          <a:solidFill>
            <a:schemeClr val="bg1"/>
          </a:solidFill>
        </p:spPr>
        <p:txBody>
          <a:bodyPr wrap="square" rtlCol="0">
            <a:spAutoFit/>
          </a:bodyPr>
          <a:lstStyle/>
          <a:p>
            <a:pPr algn="r"/>
            <a:r>
              <a:rPr lang="en-US" sz="1400" dirty="0">
                <a:latin typeface="Georgia"/>
                <a:cs typeface="Georgia"/>
              </a:rPr>
              <a:t>Image credit: “The rising tide of ‘cli-fi,’ or climate fiction,” </a:t>
            </a:r>
            <a:r>
              <a:rPr lang="en-US" sz="1400" i="1" dirty="0">
                <a:latin typeface="Georgia"/>
                <a:cs typeface="Georgia"/>
              </a:rPr>
              <a:t>The Writer</a:t>
            </a:r>
            <a:r>
              <a:rPr lang="en-US" sz="1400" dirty="0">
                <a:latin typeface="Georgia"/>
                <a:cs typeface="Georgia"/>
              </a:rPr>
              <a:t>, 11 April 2018: https://</a:t>
            </a:r>
            <a:r>
              <a:rPr lang="en-US" sz="1400" dirty="0" err="1">
                <a:latin typeface="Georgia"/>
                <a:cs typeface="Georgia"/>
              </a:rPr>
              <a:t>www.writermag.com</a:t>
            </a:r>
            <a:r>
              <a:rPr lang="en-US" sz="1400" dirty="0">
                <a:latin typeface="Georgia"/>
                <a:cs typeface="Georgia"/>
              </a:rPr>
              <a:t>/2018/04/11/cli-fi/</a:t>
            </a:r>
          </a:p>
        </p:txBody>
      </p:sp>
    </p:spTree>
    <p:extLst>
      <p:ext uri="{BB962C8B-B14F-4D97-AF65-F5344CB8AC3E}">
        <p14:creationId xmlns:p14="http://schemas.microsoft.com/office/powerpoint/2010/main" val="72073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9895"/>
            <a:ext cx="8527407" cy="689282"/>
          </a:xfrm>
          <a:solidFill>
            <a:schemeClr val="bg1"/>
          </a:solidFill>
        </p:spPr>
        <p:txBody>
          <a:bodyPr>
            <a:normAutofit fontScale="90000"/>
          </a:bodyPr>
          <a:lstStyle/>
          <a:p>
            <a:pPr algn="l"/>
            <a:r>
              <a:rPr lang="en-US" sz="3600" b="1" dirty="0">
                <a:latin typeface="Georgia"/>
                <a:cs typeface="Georgia"/>
              </a:rPr>
              <a:t>  Mannahatta: New York’s </a:t>
            </a:r>
            <a:r>
              <a:rPr lang="en-US" sz="3600" b="1" i="1" dirty="0">
                <a:latin typeface="Georgia"/>
                <a:cs typeface="Georgia"/>
              </a:rPr>
              <a:t>longue durée</a:t>
            </a:r>
          </a:p>
        </p:txBody>
      </p:sp>
      <p:pic>
        <p:nvPicPr>
          <p:cNvPr id="5" name="Picture 4" descr="Screen Shot 2018-07-02 at 13.09.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71" y="1202063"/>
            <a:ext cx="7806329" cy="5145672"/>
          </a:xfrm>
          <a:prstGeom prst="rect">
            <a:avLst/>
          </a:prstGeom>
        </p:spPr>
      </p:pic>
      <p:sp>
        <p:nvSpPr>
          <p:cNvPr id="6" name="TextBox 5"/>
          <p:cNvSpPr txBox="1"/>
          <p:nvPr/>
        </p:nvSpPr>
        <p:spPr>
          <a:xfrm>
            <a:off x="2782464" y="6465518"/>
            <a:ext cx="6361536" cy="307777"/>
          </a:xfrm>
          <a:prstGeom prst="rect">
            <a:avLst/>
          </a:prstGeom>
          <a:solidFill>
            <a:schemeClr val="bg1"/>
          </a:solidFill>
        </p:spPr>
        <p:txBody>
          <a:bodyPr wrap="square" rtlCol="0">
            <a:spAutoFit/>
          </a:bodyPr>
          <a:lstStyle/>
          <a:p>
            <a:pPr algn="r"/>
            <a:r>
              <a:rPr lang="en-US" sz="1400" dirty="0">
                <a:latin typeface="Georgia"/>
                <a:cs typeface="Georgia"/>
              </a:rPr>
              <a:t>The </a:t>
            </a:r>
            <a:r>
              <a:rPr lang="en-US" sz="1400" dirty="0" err="1">
                <a:latin typeface="Georgia"/>
                <a:cs typeface="Georgia"/>
              </a:rPr>
              <a:t>Manatus</a:t>
            </a:r>
            <a:r>
              <a:rPr lang="en-US" sz="1400" dirty="0">
                <a:latin typeface="Georgia"/>
                <a:cs typeface="Georgia"/>
              </a:rPr>
              <a:t> Map, from 1639, is the first depiction of Manhattan as an island</a:t>
            </a:r>
          </a:p>
        </p:txBody>
      </p:sp>
    </p:spTree>
    <p:extLst>
      <p:ext uri="{BB962C8B-B14F-4D97-AF65-F5344CB8AC3E}">
        <p14:creationId xmlns:p14="http://schemas.microsoft.com/office/powerpoint/2010/main" val="285581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125A5E-36A2-3C4D-9D82-59DDBECB0AC4}"/>
              </a:ext>
            </a:extLst>
          </p:cNvPr>
          <p:cNvPicPr>
            <a:picLocks noChangeAspect="1"/>
          </p:cNvPicPr>
          <p:nvPr/>
        </p:nvPicPr>
        <p:blipFill>
          <a:blip r:embed="rId2"/>
          <a:stretch>
            <a:fillRect/>
          </a:stretch>
        </p:blipFill>
        <p:spPr>
          <a:xfrm>
            <a:off x="2372755" y="692025"/>
            <a:ext cx="6647955" cy="3346981"/>
          </a:xfrm>
          <a:prstGeom prst="rect">
            <a:avLst/>
          </a:prstGeom>
        </p:spPr>
      </p:pic>
      <p:sp>
        <p:nvSpPr>
          <p:cNvPr id="2" name="Title 1"/>
          <p:cNvSpPr>
            <a:spLocks noGrp="1"/>
          </p:cNvSpPr>
          <p:nvPr>
            <p:ph type="title"/>
          </p:nvPr>
        </p:nvSpPr>
        <p:spPr>
          <a:xfrm>
            <a:off x="0" y="182170"/>
            <a:ext cx="7042935" cy="1143000"/>
          </a:xfrm>
          <a:solidFill>
            <a:schemeClr val="bg1"/>
          </a:solidFill>
        </p:spPr>
        <p:txBody>
          <a:bodyPr>
            <a:noAutofit/>
          </a:bodyPr>
          <a:lstStyle/>
          <a:p>
            <a:pPr algn="l"/>
            <a:r>
              <a:rPr lang="en-US" sz="3600" b="1" dirty="0">
                <a:latin typeface="Georgia" panose="02040502050405020303" pitchFamily="18" charset="0"/>
              </a:rPr>
              <a:t>  Islands: from before, or for </a:t>
            </a:r>
            <a:br>
              <a:rPr lang="en-US" sz="3600" b="1" dirty="0">
                <a:latin typeface="Georgia" panose="02040502050405020303" pitchFamily="18" charset="0"/>
              </a:rPr>
            </a:br>
            <a:r>
              <a:rPr lang="en-US" sz="3600" b="1" dirty="0">
                <a:latin typeface="Georgia" panose="02040502050405020303" pitchFamily="18" charset="0"/>
              </a:rPr>
              <a:t>  after, humankind</a:t>
            </a:r>
          </a:p>
        </p:txBody>
      </p:sp>
      <p:sp>
        <p:nvSpPr>
          <p:cNvPr id="4" name="TextBox 3">
            <a:extLst>
              <a:ext uri="{FF2B5EF4-FFF2-40B4-BE49-F238E27FC236}">
                <a16:creationId xmlns:a16="http://schemas.microsoft.com/office/drawing/2014/main" id="{D47B221F-401C-4644-9B83-2DDD6D20F5A9}"/>
              </a:ext>
            </a:extLst>
          </p:cNvPr>
          <p:cNvSpPr txBox="1"/>
          <p:nvPr/>
        </p:nvSpPr>
        <p:spPr>
          <a:xfrm>
            <a:off x="328773" y="4222678"/>
            <a:ext cx="8691937" cy="2523768"/>
          </a:xfrm>
          <a:prstGeom prst="rect">
            <a:avLst/>
          </a:prstGeom>
          <a:solidFill>
            <a:schemeClr val="bg1"/>
          </a:solidFill>
        </p:spPr>
        <p:txBody>
          <a:bodyPr wrap="square" rtlCol="0">
            <a:spAutoFit/>
          </a:bodyPr>
          <a:lstStyle/>
          <a:p>
            <a:r>
              <a:rPr lang="en-US" dirty="0">
                <a:latin typeface="Georgia" panose="02040502050405020303" pitchFamily="18" charset="0"/>
              </a:rPr>
              <a:t>“… that an island is deserted must appear philosophically normal to us. Humans cannot live, nor live in security, unless they assume that the active struggle between earth and water is over, or at least contained.  […] humans can live on an island only by forgetting what an island represents. </a:t>
            </a:r>
            <a:r>
              <a:rPr lang="en-US" b="1" dirty="0">
                <a:latin typeface="Georgia" panose="02040502050405020303" pitchFamily="18" charset="0"/>
              </a:rPr>
              <a:t>Islands are either from before or for after humankind</a:t>
            </a:r>
            <a:r>
              <a:rPr lang="en-US" dirty="0">
                <a:latin typeface="Georgia" panose="02040502050405020303" pitchFamily="18" charset="0"/>
              </a:rPr>
              <a:t>. […] Dreaming of islands – whether in joy or in fear, it doesn’t matter – is dreaming of pulling away, of being already separate, far from any continent, of being lost and lone – or it is </a:t>
            </a:r>
            <a:r>
              <a:rPr lang="en-US" b="1" dirty="0">
                <a:latin typeface="Georgia" panose="02040502050405020303" pitchFamily="18" charset="0"/>
              </a:rPr>
              <a:t>dreaming of starting from scratch, recreating, beginning anew</a:t>
            </a:r>
            <a:r>
              <a:rPr lang="en-US" dirty="0">
                <a:latin typeface="Georgia" panose="02040502050405020303" pitchFamily="18" charset="0"/>
              </a:rPr>
              <a:t>.”</a:t>
            </a:r>
            <a:endParaRPr lang="en-US" sz="1400" dirty="0">
              <a:latin typeface="Georgia" panose="02040502050405020303" pitchFamily="18" charset="0"/>
            </a:endParaRPr>
          </a:p>
          <a:p>
            <a:pPr algn="r"/>
            <a:r>
              <a:rPr lang="en-US" sz="1400" dirty="0">
                <a:latin typeface="Georgia" panose="02040502050405020303" pitchFamily="18" charset="0"/>
              </a:rPr>
              <a:t>Gilles Deleuze, “Desert Islands” (written early 1950s)</a:t>
            </a:r>
          </a:p>
        </p:txBody>
      </p:sp>
      <p:sp>
        <p:nvSpPr>
          <p:cNvPr id="7" name="TextBox 6">
            <a:extLst>
              <a:ext uri="{FF2B5EF4-FFF2-40B4-BE49-F238E27FC236}">
                <a16:creationId xmlns:a16="http://schemas.microsoft.com/office/drawing/2014/main" id="{3C7C9826-02EE-C14E-B5C8-B26035F7CCFB}"/>
              </a:ext>
            </a:extLst>
          </p:cNvPr>
          <p:cNvSpPr txBox="1"/>
          <p:nvPr/>
        </p:nvSpPr>
        <p:spPr>
          <a:xfrm>
            <a:off x="472036" y="3346012"/>
            <a:ext cx="2579389" cy="523220"/>
          </a:xfrm>
          <a:prstGeom prst="rect">
            <a:avLst/>
          </a:prstGeom>
          <a:solidFill>
            <a:schemeClr val="bg1"/>
          </a:solidFill>
        </p:spPr>
        <p:txBody>
          <a:bodyPr wrap="square" rtlCol="0">
            <a:spAutoFit/>
          </a:bodyPr>
          <a:lstStyle/>
          <a:p>
            <a:pPr algn="r"/>
            <a:r>
              <a:rPr lang="en-US" sz="1400" dirty="0">
                <a:latin typeface="Georgia" panose="02040502050405020303" pitchFamily="18" charset="0"/>
              </a:rPr>
              <a:t>Pieter van der </a:t>
            </a:r>
            <a:r>
              <a:rPr lang="en-US" sz="1400" dirty="0" err="1">
                <a:latin typeface="Georgia" panose="02040502050405020303" pitchFamily="18" charset="0"/>
              </a:rPr>
              <a:t>Aa’s</a:t>
            </a:r>
            <a:r>
              <a:rPr lang="en-US" sz="1400" dirty="0">
                <a:latin typeface="Georgia" panose="02040502050405020303" pitchFamily="18" charset="0"/>
              </a:rPr>
              <a:t> map of the Caribbean (Leiden, 1707)</a:t>
            </a:r>
          </a:p>
        </p:txBody>
      </p:sp>
    </p:spTree>
    <p:extLst>
      <p:ext uri="{BB962C8B-B14F-4D97-AF65-F5344CB8AC3E}">
        <p14:creationId xmlns:p14="http://schemas.microsoft.com/office/powerpoint/2010/main" val="137596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761145" cy="723302"/>
          </a:xfrm>
          <a:solidFill>
            <a:schemeClr val="bg1"/>
          </a:solidFill>
        </p:spPr>
        <p:txBody>
          <a:bodyPr>
            <a:normAutofit/>
          </a:bodyPr>
          <a:lstStyle/>
          <a:p>
            <a:pPr algn="l"/>
            <a:r>
              <a:rPr lang="en-US" sz="3600" b="1" dirty="0">
                <a:latin typeface="Georgia"/>
                <a:cs typeface="Georgia"/>
              </a:rPr>
              <a:t>  Flood fictions</a:t>
            </a:r>
          </a:p>
        </p:txBody>
      </p:sp>
      <p:pic>
        <p:nvPicPr>
          <p:cNvPr id="4" name="Picture 3" descr="the floo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6" y="1108364"/>
            <a:ext cx="1709305" cy="2625342"/>
          </a:xfrm>
          <a:prstGeom prst="rect">
            <a:avLst/>
          </a:prstGeom>
        </p:spPr>
      </p:pic>
      <p:pic>
        <p:nvPicPr>
          <p:cNvPr id="5" name="Picture 4" descr="gee the fl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968" y="1108364"/>
            <a:ext cx="1636235" cy="2625342"/>
          </a:xfrm>
          <a:prstGeom prst="rect">
            <a:avLst/>
          </a:prstGeom>
        </p:spPr>
      </p:pic>
      <p:pic>
        <p:nvPicPr>
          <p:cNvPr id="6" name="Picture 5" descr="Autoportrait en vert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526" y="1081025"/>
            <a:ext cx="1563323" cy="2652681"/>
          </a:xfrm>
          <a:prstGeom prst="rect">
            <a:avLst/>
          </a:prstGeom>
        </p:spPr>
      </p:pic>
      <p:pic>
        <p:nvPicPr>
          <p:cNvPr id="8" name="Picture 7" descr="baxter fl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454" y="99662"/>
            <a:ext cx="1692762" cy="2690090"/>
          </a:xfrm>
          <a:prstGeom prst="rect">
            <a:avLst/>
          </a:prstGeom>
        </p:spPr>
      </p:pic>
      <p:pic>
        <p:nvPicPr>
          <p:cNvPr id="9" name="Picture 8" descr="ksr 40 sig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6" y="4029362"/>
            <a:ext cx="1697182" cy="2559243"/>
          </a:xfrm>
          <a:prstGeom prst="rect">
            <a:avLst/>
          </a:prstGeom>
        </p:spPr>
      </p:pic>
      <p:pic>
        <p:nvPicPr>
          <p:cNvPr id="10" name="Picture 9" descr="214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5968" y="4029362"/>
            <a:ext cx="1643034" cy="2559243"/>
          </a:xfrm>
          <a:prstGeom prst="rect">
            <a:avLst/>
          </a:prstGeom>
        </p:spPr>
      </p:pic>
      <p:pic>
        <p:nvPicPr>
          <p:cNvPr id="11" name="Picture 10" descr="drowned citi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9526" y="4029363"/>
            <a:ext cx="1610279" cy="2413002"/>
          </a:xfrm>
          <a:prstGeom prst="rect">
            <a:avLst/>
          </a:prstGeom>
        </p:spPr>
      </p:pic>
      <p:pic>
        <p:nvPicPr>
          <p:cNvPr id="13" name="Picture 12" descr="end we start fro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7582" y="2897908"/>
            <a:ext cx="1599633" cy="2424547"/>
          </a:xfrm>
          <a:prstGeom prst="rect">
            <a:avLst/>
          </a:prstGeom>
        </p:spPr>
      </p:pic>
      <p:pic>
        <p:nvPicPr>
          <p:cNvPr id="15" name="Picture 14" descr="Screen Shot 2018-07-02 at 14.54.5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947" y="274638"/>
            <a:ext cx="1902507" cy="2369271"/>
          </a:xfrm>
          <a:prstGeom prst="rect">
            <a:avLst/>
          </a:prstGeom>
        </p:spPr>
      </p:pic>
      <p:pic>
        <p:nvPicPr>
          <p:cNvPr id="16" name="Picture 15" descr="Screen Shot 2018-07-02 at 14.55.2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7397" y="2789752"/>
            <a:ext cx="1909688" cy="2365409"/>
          </a:xfrm>
          <a:prstGeom prst="rect">
            <a:avLst/>
          </a:prstGeom>
        </p:spPr>
      </p:pic>
      <p:pic>
        <p:nvPicPr>
          <p:cNvPr id="14" name="Picture 13" descr="abi curti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7377" y="4733636"/>
            <a:ext cx="1430434" cy="2124364"/>
          </a:xfrm>
          <a:prstGeom prst="rect">
            <a:avLst/>
          </a:prstGeom>
        </p:spPr>
      </p:pic>
    </p:spTree>
    <p:extLst>
      <p:ext uri="{BB962C8B-B14F-4D97-AF65-F5344CB8AC3E}">
        <p14:creationId xmlns:p14="http://schemas.microsoft.com/office/powerpoint/2010/main" val="166426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638"/>
            <a:ext cx="7105073" cy="706726"/>
          </a:xfrm>
          <a:solidFill>
            <a:schemeClr val="bg1"/>
          </a:solidFill>
        </p:spPr>
        <p:txBody>
          <a:bodyPr>
            <a:normAutofit/>
          </a:bodyPr>
          <a:lstStyle/>
          <a:p>
            <a:pPr algn="l"/>
            <a:r>
              <a:rPr lang="en-US" sz="3600" b="1" dirty="0">
                <a:latin typeface="Georgia"/>
                <a:cs typeface="Georgia"/>
              </a:rPr>
              <a:t>  What comes after the flood?</a:t>
            </a:r>
          </a:p>
        </p:txBody>
      </p:sp>
      <p:pic>
        <p:nvPicPr>
          <p:cNvPr id="4" name="Picture 3" descr="knaw_06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88" y="1073728"/>
            <a:ext cx="7948793" cy="5320392"/>
          </a:xfrm>
          <a:prstGeom prst="rect">
            <a:avLst/>
          </a:prstGeom>
        </p:spPr>
      </p:pic>
      <p:sp>
        <p:nvSpPr>
          <p:cNvPr id="5" name="TextBox 4"/>
          <p:cNvSpPr txBox="1"/>
          <p:nvPr/>
        </p:nvSpPr>
        <p:spPr>
          <a:xfrm>
            <a:off x="2089727" y="6192111"/>
            <a:ext cx="7054273" cy="523220"/>
          </a:xfrm>
          <a:prstGeom prst="rect">
            <a:avLst/>
          </a:prstGeom>
          <a:solidFill>
            <a:schemeClr val="bg1"/>
          </a:solidFill>
        </p:spPr>
        <p:txBody>
          <a:bodyPr wrap="square" rtlCol="0">
            <a:spAutoFit/>
          </a:bodyPr>
          <a:lstStyle/>
          <a:p>
            <a:r>
              <a:rPr lang="en-US" sz="1400" dirty="0">
                <a:latin typeface="Georgia"/>
                <a:cs typeface="Georgia"/>
              </a:rPr>
              <a:t>The dove returns to the Noah’s Ark with and olive branch. Jacob van </a:t>
            </a:r>
            <a:r>
              <a:rPr lang="en-US" sz="1400" dirty="0" err="1">
                <a:latin typeface="Georgia"/>
                <a:cs typeface="Georgia"/>
              </a:rPr>
              <a:t>Maerlant</a:t>
            </a:r>
            <a:r>
              <a:rPr lang="en-US" sz="1400" dirty="0">
                <a:latin typeface="Georgia"/>
                <a:cs typeface="Georgia"/>
              </a:rPr>
              <a:t>, </a:t>
            </a:r>
            <a:r>
              <a:rPr lang="en-US" sz="1400" i="1" dirty="0">
                <a:latin typeface="Georgia"/>
                <a:cs typeface="Georgia"/>
              </a:rPr>
              <a:t>Spiegel </a:t>
            </a:r>
            <a:r>
              <a:rPr lang="en-US" sz="1400" i="1" dirty="0" err="1">
                <a:latin typeface="Georgia"/>
                <a:cs typeface="Georgia"/>
              </a:rPr>
              <a:t>historiael</a:t>
            </a:r>
            <a:r>
              <a:rPr lang="en-US" sz="1400" dirty="0">
                <a:latin typeface="Georgia"/>
                <a:cs typeface="Georgia"/>
              </a:rPr>
              <a:t> (c.1350). </a:t>
            </a:r>
          </a:p>
        </p:txBody>
      </p:sp>
    </p:spTree>
    <p:extLst>
      <p:ext uri="{BB962C8B-B14F-4D97-AF65-F5344CB8AC3E}">
        <p14:creationId xmlns:p14="http://schemas.microsoft.com/office/powerpoint/2010/main" val="415081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F5E2-CE1B-7D49-B9F2-A861DBB97141}"/>
              </a:ext>
            </a:extLst>
          </p:cNvPr>
          <p:cNvSpPr>
            <a:spLocks noGrp="1"/>
          </p:cNvSpPr>
          <p:nvPr>
            <p:ph type="title"/>
          </p:nvPr>
        </p:nvSpPr>
        <p:spPr>
          <a:xfrm>
            <a:off x="0" y="141074"/>
            <a:ext cx="8229600" cy="711681"/>
          </a:xfrm>
          <a:solidFill>
            <a:schemeClr val="bg1"/>
          </a:solidFill>
        </p:spPr>
        <p:txBody>
          <a:bodyPr>
            <a:noAutofit/>
          </a:bodyPr>
          <a:lstStyle/>
          <a:p>
            <a:pPr algn="l"/>
            <a:r>
              <a:rPr lang="en-US" sz="3400" b="1" dirty="0">
                <a:latin typeface="Georgia" panose="02040502050405020303" pitchFamily="18" charset="0"/>
              </a:rPr>
              <a:t>  The island and the rise of the novel</a:t>
            </a:r>
          </a:p>
        </p:txBody>
      </p:sp>
      <p:pic>
        <p:nvPicPr>
          <p:cNvPr id="5" name="Picture 4">
            <a:extLst>
              <a:ext uri="{FF2B5EF4-FFF2-40B4-BE49-F238E27FC236}">
                <a16:creationId xmlns:a16="http://schemas.microsoft.com/office/drawing/2014/main" id="{E1DD6D72-F630-6E40-BFAF-D1E2F6C601F5}"/>
              </a:ext>
            </a:extLst>
          </p:cNvPr>
          <p:cNvPicPr>
            <a:picLocks noChangeAspect="1"/>
          </p:cNvPicPr>
          <p:nvPr/>
        </p:nvPicPr>
        <p:blipFill>
          <a:blip r:embed="rId2"/>
          <a:stretch>
            <a:fillRect/>
          </a:stretch>
        </p:blipFill>
        <p:spPr>
          <a:xfrm>
            <a:off x="5594279" y="1033094"/>
            <a:ext cx="2999840" cy="4927010"/>
          </a:xfrm>
          <a:prstGeom prst="rect">
            <a:avLst/>
          </a:prstGeom>
        </p:spPr>
      </p:pic>
      <p:sp>
        <p:nvSpPr>
          <p:cNvPr id="6" name="TextBox 5">
            <a:extLst>
              <a:ext uri="{FF2B5EF4-FFF2-40B4-BE49-F238E27FC236}">
                <a16:creationId xmlns:a16="http://schemas.microsoft.com/office/drawing/2014/main" id="{DC2E9622-1468-4943-92FA-0C2EFE17932A}"/>
              </a:ext>
            </a:extLst>
          </p:cNvPr>
          <p:cNvSpPr txBox="1"/>
          <p:nvPr/>
        </p:nvSpPr>
        <p:spPr>
          <a:xfrm>
            <a:off x="5219272" y="6140444"/>
            <a:ext cx="3749854" cy="523220"/>
          </a:xfrm>
          <a:prstGeom prst="rect">
            <a:avLst/>
          </a:prstGeom>
          <a:solidFill>
            <a:schemeClr val="bg1"/>
          </a:solidFill>
        </p:spPr>
        <p:txBody>
          <a:bodyPr wrap="square" rtlCol="0">
            <a:spAutoFit/>
          </a:bodyPr>
          <a:lstStyle/>
          <a:p>
            <a:pPr algn="ctr"/>
            <a:r>
              <a:rPr lang="en-US" sz="1400" dirty="0">
                <a:latin typeface="Georgia" panose="02040502050405020303" pitchFamily="18" charset="0"/>
              </a:rPr>
              <a:t>Gulliver sees the flying island of Laputa </a:t>
            </a:r>
          </a:p>
          <a:p>
            <a:pPr algn="ctr"/>
            <a:r>
              <a:rPr lang="en-US" sz="1400" dirty="0">
                <a:latin typeface="Georgia" panose="02040502050405020303" pitchFamily="18" charset="0"/>
              </a:rPr>
              <a:t>Jonathan Swift, </a:t>
            </a:r>
            <a:r>
              <a:rPr lang="en-US" sz="1400" i="1" dirty="0">
                <a:latin typeface="Georgia" panose="02040502050405020303" pitchFamily="18" charset="0"/>
              </a:rPr>
              <a:t>Gulliver’s Travels </a:t>
            </a:r>
            <a:r>
              <a:rPr lang="en-US" sz="1400" dirty="0">
                <a:latin typeface="Georgia" panose="02040502050405020303" pitchFamily="18" charset="0"/>
              </a:rPr>
              <a:t>(1726)</a:t>
            </a:r>
          </a:p>
        </p:txBody>
      </p:sp>
      <p:pic>
        <p:nvPicPr>
          <p:cNvPr id="8" name="Picture 7">
            <a:extLst>
              <a:ext uri="{FF2B5EF4-FFF2-40B4-BE49-F238E27FC236}">
                <a16:creationId xmlns:a16="http://schemas.microsoft.com/office/drawing/2014/main" id="{868567DC-CCDF-9F41-92D1-DC25D79FFBAD}"/>
              </a:ext>
            </a:extLst>
          </p:cNvPr>
          <p:cNvPicPr>
            <a:picLocks noChangeAspect="1"/>
          </p:cNvPicPr>
          <p:nvPr/>
        </p:nvPicPr>
        <p:blipFill>
          <a:blip r:embed="rId3"/>
          <a:stretch>
            <a:fillRect/>
          </a:stretch>
        </p:blipFill>
        <p:spPr>
          <a:xfrm>
            <a:off x="667821" y="1033094"/>
            <a:ext cx="3801438" cy="4883792"/>
          </a:xfrm>
          <a:prstGeom prst="rect">
            <a:avLst/>
          </a:prstGeom>
        </p:spPr>
      </p:pic>
      <p:sp>
        <p:nvSpPr>
          <p:cNvPr id="9" name="TextBox 8">
            <a:extLst>
              <a:ext uri="{FF2B5EF4-FFF2-40B4-BE49-F238E27FC236}">
                <a16:creationId xmlns:a16="http://schemas.microsoft.com/office/drawing/2014/main" id="{A3943E13-07B8-034F-91C5-79E11B21D500}"/>
              </a:ext>
            </a:extLst>
          </p:cNvPr>
          <p:cNvSpPr txBox="1"/>
          <p:nvPr/>
        </p:nvSpPr>
        <p:spPr>
          <a:xfrm>
            <a:off x="1125126" y="6140444"/>
            <a:ext cx="3205324" cy="523220"/>
          </a:xfrm>
          <a:prstGeom prst="rect">
            <a:avLst/>
          </a:prstGeom>
          <a:solidFill>
            <a:schemeClr val="bg1"/>
          </a:solidFill>
        </p:spPr>
        <p:txBody>
          <a:bodyPr wrap="square" rtlCol="0">
            <a:spAutoFit/>
          </a:bodyPr>
          <a:lstStyle/>
          <a:p>
            <a:pPr algn="ctr"/>
            <a:r>
              <a:rPr lang="en-US" sz="1400" dirty="0">
                <a:latin typeface="Georgia" panose="02040502050405020303" pitchFamily="18" charset="0"/>
              </a:rPr>
              <a:t>Arriving at his island </a:t>
            </a:r>
          </a:p>
          <a:p>
            <a:pPr algn="ctr"/>
            <a:r>
              <a:rPr lang="en-US" sz="1400" dirty="0">
                <a:latin typeface="Georgia" panose="02040502050405020303" pitchFamily="18" charset="0"/>
              </a:rPr>
              <a:t>Daniel Defoe, </a:t>
            </a:r>
            <a:r>
              <a:rPr lang="en-US" sz="1400" i="1" dirty="0">
                <a:latin typeface="Georgia" panose="02040502050405020303" pitchFamily="18" charset="0"/>
              </a:rPr>
              <a:t>Robinson Crusoe </a:t>
            </a:r>
            <a:r>
              <a:rPr lang="en-US" sz="1400" dirty="0">
                <a:latin typeface="Georgia" panose="02040502050405020303" pitchFamily="18" charset="0"/>
              </a:rPr>
              <a:t>(1719)</a:t>
            </a:r>
          </a:p>
        </p:txBody>
      </p:sp>
    </p:spTree>
    <p:extLst>
      <p:ext uri="{BB962C8B-B14F-4D97-AF65-F5344CB8AC3E}">
        <p14:creationId xmlns:p14="http://schemas.microsoft.com/office/powerpoint/2010/main" val="4215046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bein utop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496" y="-38538"/>
            <a:ext cx="5254504" cy="6896537"/>
          </a:xfrm>
          <a:prstGeom prst="rect">
            <a:avLst/>
          </a:prstGeom>
        </p:spPr>
      </p:pic>
      <p:sp>
        <p:nvSpPr>
          <p:cNvPr id="2" name="Title 1"/>
          <p:cNvSpPr>
            <a:spLocks noGrp="1"/>
          </p:cNvSpPr>
          <p:nvPr>
            <p:ph type="title"/>
          </p:nvPr>
        </p:nvSpPr>
        <p:spPr>
          <a:xfrm>
            <a:off x="0" y="422172"/>
            <a:ext cx="5590441" cy="1143000"/>
          </a:xfrm>
          <a:solidFill>
            <a:schemeClr val="bg1"/>
          </a:solidFill>
        </p:spPr>
        <p:txBody>
          <a:bodyPr>
            <a:noAutofit/>
          </a:bodyPr>
          <a:lstStyle/>
          <a:p>
            <a:pPr algn="l"/>
            <a:r>
              <a:rPr lang="en-GB" sz="3600" b="1" dirty="0">
                <a:latin typeface="Georgia"/>
                <a:cs typeface="Georgia"/>
              </a:rPr>
              <a:t>  The island as utopian </a:t>
            </a:r>
            <a:br>
              <a:rPr lang="en-GB" sz="3600" b="1" dirty="0">
                <a:latin typeface="Georgia"/>
                <a:cs typeface="Georgia"/>
              </a:rPr>
            </a:br>
            <a:r>
              <a:rPr lang="en-GB" sz="3600" b="1" dirty="0">
                <a:latin typeface="Georgia"/>
                <a:cs typeface="Georgia"/>
              </a:rPr>
              <a:t>  </a:t>
            </a:r>
            <a:r>
              <a:rPr lang="en-GB" sz="3600" b="1" i="1" dirty="0">
                <a:latin typeface="Georgia"/>
                <a:cs typeface="Georgia"/>
              </a:rPr>
              <a:t>locus classicus </a:t>
            </a:r>
            <a:endParaRPr lang="en-US" sz="3600" dirty="0">
              <a:latin typeface="Georgia"/>
              <a:cs typeface="Georgia"/>
            </a:endParaRPr>
          </a:p>
        </p:txBody>
      </p:sp>
      <p:sp>
        <p:nvSpPr>
          <p:cNvPr id="5" name="TextBox 4"/>
          <p:cNvSpPr txBox="1"/>
          <p:nvPr/>
        </p:nvSpPr>
        <p:spPr>
          <a:xfrm>
            <a:off x="3587578" y="6096165"/>
            <a:ext cx="5556422" cy="307777"/>
          </a:xfrm>
          <a:prstGeom prst="rect">
            <a:avLst/>
          </a:prstGeom>
          <a:solidFill>
            <a:schemeClr val="bg1"/>
          </a:solidFill>
        </p:spPr>
        <p:txBody>
          <a:bodyPr wrap="square" rtlCol="0">
            <a:spAutoFit/>
          </a:bodyPr>
          <a:lstStyle/>
          <a:p>
            <a:pPr algn="r"/>
            <a:r>
              <a:rPr lang="en-US" sz="1400" i="1" dirty="0" err="1">
                <a:latin typeface="Georgia"/>
                <a:cs typeface="Georgia"/>
              </a:rPr>
              <a:t>Utopiae</a:t>
            </a:r>
            <a:r>
              <a:rPr lang="en-US" sz="1400" i="1" dirty="0">
                <a:latin typeface="Georgia"/>
                <a:cs typeface="Georgia"/>
              </a:rPr>
              <a:t> </a:t>
            </a:r>
            <a:r>
              <a:rPr lang="en-US" sz="1400" i="1" dirty="0" err="1">
                <a:latin typeface="Georgia"/>
                <a:cs typeface="Georgia"/>
              </a:rPr>
              <a:t>Insulae</a:t>
            </a:r>
            <a:r>
              <a:rPr lang="en-US" sz="1400" i="1" dirty="0">
                <a:latin typeface="Georgia"/>
                <a:cs typeface="Georgia"/>
              </a:rPr>
              <a:t> </a:t>
            </a:r>
            <a:r>
              <a:rPr lang="en-US" sz="1400" i="1" dirty="0" err="1">
                <a:latin typeface="Georgia"/>
                <a:cs typeface="Georgia"/>
              </a:rPr>
              <a:t>Figura</a:t>
            </a:r>
            <a:r>
              <a:rPr lang="en-US" sz="1400" i="1" dirty="0">
                <a:latin typeface="Georgia"/>
                <a:cs typeface="Georgia"/>
              </a:rPr>
              <a:t>. Woodcut by </a:t>
            </a:r>
            <a:r>
              <a:rPr lang="en-US" sz="1400" i="1" dirty="0" err="1">
                <a:latin typeface="Georgia"/>
                <a:cs typeface="Georgia"/>
              </a:rPr>
              <a:t>Ambrosius</a:t>
            </a:r>
            <a:r>
              <a:rPr lang="en-US" sz="1400" i="1" dirty="0">
                <a:latin typeface="Georgia"/>
                <a:cs typeface="Georgia"/>
              </a:rPr>
              <a:t> Holbein from 1516.</a:t>
            </a:r>
            <a:r>
              <a:rPr lang="en-GB" sz="1400" dirty="0">
                <a:effectLst/>
                <a:latin typeface="Georgia"/>
                <a:cs typeface="Georgia"/>
              </a:rPr>
              <a:t> </a:t>
            </a:r>
            <a:endParaRPr lang="en-US" sz="1400" dirty="0">
              <a:latin typeface="Georgia"/>
              <a:cs typeface="Georgia"/>
            </a:endParaRPr>
          </a:p>
        </p:txBody>
      </p:sp>
      <p:sp>
        <p:nvSpPr>
          <p:cNvPr id="6" name="TextBox 5">
            <a:extLst>
              <a:ext uri="{FF2B5EF4-FFF2-40B4-BE49-F238E27FC236}">
                <a16:creationId xmlns:a16="http://schemas.microsoft.com/office/drawing/2014/main" id="{7371A484-842F-3846-AA48-60ACFD4F8AC9}"/>
              </a:ext>
            </a:extLst>
          </p:cNvPr>
          <p:cNvSpPr txBox="1"/>
          <p:nvPr/>
        </p:nvSpPr>
        <p:spPr>
          <a:xfrm>
            <a:off x="217740" y="1925532"/>
            <a:ext cx="3473747" cy="3970318"/>
          </a:xfrm>
          <a:prstGeom prst="rect">
            <a:avLst/>
          </a:prstGeom>
          <a:solidFill>
            <a:schemeClr val="bg1"/>
          </a:solidFill>
        </p:spPr>
        <p:txBody>
          <a:bodyPr wrap="square" rtlCol="0">
            <a:spAutoFit/>
          </a:bodyPr>
          <a:lstStyle/>
          <a:p>
            <a:pPr algn="r"/>
            <a:r>
              <a:rPr lang="en-US" dirty="0">
                <a:latin typeface="Georgia" panose="02040502050405020303" pitchFamily="18" charset="0"/>
              </a:rPr>
              <a:t>Thomas More, </a:t>
            </a:r>
            <a:r>
              <a:rPr lang="en-US" i="1" dirty="0">
                <a:latin typeface="Georgia" panose="02040502050405020303" pitchFamily="18" charset="0"/>
              </a:rPr>
              <a:t>Utopia</a:t>
            </a:r>
            <a:r>
              <a:rPr lang="en-US" dirty="0">
                <a:latin typeface="Georgia" panose="02040502050405020303" pitchFamily="18" charset="0"/>
              </a:rPr>
              <a:t> (1516)</a:t>
            </a:r>
          </a:p>
          <a:p>
            <a:pPr algn="r"/>
            <a:r>
              <a:rPr lang="en-US" dirty="0">
                <a:latin typeface="Georgia" panose="02040502050405020303" pitchFamily="18" charset="0"/>
              </a:rPr>
              <a:t>Richard Bernard, </a:t>
            </a:r>
            <a:r>
              <a:rPr lang="en-US" i="1" dirty="0">
                <a:latin typeface="Georgia" panose="02040502050405020303" pitchFamily="18" charset="0"/>
              </a:rPr>
              <a:t>The Isle of Man </a:t>
            </a:r>
            <a:r>
              <a:rPr lang="en-US" dirty="0">
                <a:latin typeface="Georgia" panose="02040502050405020303" pitchFamily="18" charset="0"/>
              </a:rPr>
              <a:t>(1620)</a:t>
            </a:r>
          </a:p>
          <a:p>
            <a:pPr algn="r"/>
            <a:r>
              <a:rPr lang="en-US" dirty="0">
                <a:latin typeface="Georgia" panose="02040502050405020303" pitchFamily="18" charset="0"/>
              </a:rPr>
              <a:t>Francis Bacon, </a:t>
            </a:r>
            <a:r>
              <a:rPr lang="en-US" i="1" dirty="0">
                <a:latin typeface="Georgia" panose="02040502050405020303" pitchFamily="18" charset="0"/>
              </a:rPr>
              <a:t>New Atlantis </a:t>
            </a:r>
            <a:r>
              <a:rPr lang="en-US" dirty="0">
                <a:latin typeface="Georgia" panose="02040502050405020303" pitchFamily="18" charset="0"/>
              </a:rPr>
              <a:t>(1624)</a:t>
            </a:r>
          </a:p>
          <a:p>
            <a:pPr algn="r"/>
            <a:r>
              <a:rPr lang="en-US" dirty="0">
                <a:latin typeface="Georgia" panose="02040502050405020303" pitchFamily="18" charset="0"/>
              </a:rPr>
              <a:t>Phineas Fletcher, </a:t>
            </a:r>
            <a:r>
              <a:rPr lang="en-US" i="1" dirty="0">
                <a:latin typeface="Georgia" panose="02040502050405020303" pitchFamily="18" charset="0"/>
              </a:rPr>
              <a:t>The Purple Island, or the Isle of Man</a:t>
            </a:r>
            <a:r>
              <a:rPr lang="en-US" dirty="0">
                <a:latin typeface="Georgia" panose="02040502050405020303" pitchFamily="18" charset="0"/>
              </a:rPr>
              <a:t> (1633)</a:t>
            </a:r>
          </a:p>
          <a:p>
            <a:pPr algn="r"/>
            <a:r>
              <a:rPr lang="en-US" dirty="0">
                <a:latin typeface="Georgia" panose="02040502050405020303" pitchFamily="18" charset="0"/>
              </a:rPr>
              <a:t>Bishop Godwin, </a:t>
            </a:r>
            <a:r>
              <a:rPr lang="en-US" i="1" dirty="0">
                <a:latin typeface="Georgia" panose="02040502050405020303" pitchFamily="18" charset="0"/>
              </a:rPr>
              <a:t>Man in the </a:t>
            </a:r>
            <a:r>
              <a:rPr lang="en-US" i="1" dirty="0" err="1">
                <a:latin typeface="Georgia" panose="02040502050405020303" pitchFamily="18" charset="0"/>
              </a:rPr>
              <a:t>Moone</a:t>
            </a:r>
            <a:r>
              <a:rPr lang="en-US" i="1" dirty="0">
                <a:latin typeface="Georgia" panose="02040502050405020303" pitchFamily="18" charset="0"/>
              </a:rPr>
              <a:t> </a:t>
            </a:r>
            <a:r>
              <a:rPr lang="en-US" dirty="0">
                <a:latin typeface="Georgia" panose="02040502050405020303" pitchFamily="18" charset="0"/>
              </a:rPr>
              <a:t>(1638)</a:t>
            </a:r>
          </a:p>
          <a:p>
            <a:pPr algn="r"/>
            <a:r>
              <a:rPr lang="en-US" dirty="0">
                <a:latin typeface="Georgia" panose="02040502050405020303" pitchFamily="18" charset="0"/>
              </a:rPr>
              <a:t>Henry Neville, </a:t>
            </a:r>
            <a:r>
              <a:rPr lang="en-US" i="1" dirty="0">
                <a:latin typeface="Georgia" panose="02040502050405020303" pitchFamily="18" charset="0"/>
              </a:rPr>
              <a:t>The Isle of Pines </a:t>
            </a:r>
            <a:r>
              <a:rPr lang="en-US" dirty="0">
                <a:latin typeface="Georgia" panose="02040502050405020303" pitchFamily="18" charset="0"/>
              </a:rPr>
              <a:t>(1668) </a:t>
            </a:r>
          </a:p>
          <a:p>
            <a:pPr algn="r"/>
            <a:r>
              <a:rPr lang="en-US" dirty="0">
                <a:latin typeface="Georgia" panose="02040502050405020303" pitchFamily="18" charset="0"/>
              </a:rPr>
              <a:t>Denis </a:t>
            </a:r>
            <a:r>
              <a:rPr lang="en-US" dirty="0" err="1">
                <a:latin typeface="Georgia" panose="02040502050405020303" pitchFamily="18" charset="0"/>
              </a:rPr>
              <a:t>Vairasse</a:t>
            </a:r>
            <a:r>
              <a:rPr lang="en-US" dirty="0">
                <a:latin typeface="Georgia" panose="02040502050405020303" pitchFamily="18" charset="0"/>
              </a:rPr>
              <a:t> </a:t>
            </a:r>
            <a:r>
              <a:rPr lang="en-US" dirty="0" err="1">
                <a:latin typeface="Georgia" panose="02040502050405020303" pitchFamily="18" charset="0"/>
              </a:rPr>
              <a:t>d’Alais</a:t>
            </a:r>
            <a:r>
              <a:rPr lang="en-US" dirty="0">
                <a:latin typeface="Georgia" panose="02040502050405020303" pitchFamily="18" charset="0"/>
              </a:rPr>
              <a:t>, </a:t>
            </a:r>
            <a:r>
              <a:rPr lang="en-US" i="1" dirty="0">
                <a:latin typeface="Georgia" panose="02040502050405020303" pitchFamily="18" charset="0"/>
              </a:rPr>
              <a:t>The History of the </a:t>
            </a:r>
            <a:r>
              <a:rPr lang="en-US" i="1" dirty="0" err="1">
                <a:latin typeface="Georgia" panose="02040502050405020303" pitchFamily="18" charset="0"/>
              </a:rPr>
              <a:t>Severambians</a:t>
            </a:r>
            <a:r>
              <a:rPr lang="en-US" i="1" dirty="0">
                <a:latin typeface="Georgia" panose="02040502050405020303" pitchFamily="18" charset="0"/>
              </a:rPr>
              <a:t> </a:t>
            </a:r>
            <a:r>
              <a:rPr lang="en-US" dirty="0">
                <a:latin typeface="Georgia" panose="02040502050405020303" pitchFamily="18" charset="0"/>
              </a:rPr>
              <a:t>(1677)</a:t>
            </a:r>
          </a:p>
        </p:txBody>
      </p:sp>
    </p:spTree>
    <p:extLst>
      <p:ext uri="{BB962C8B-B14F-4D97-AF65-F5344CB8AC3E}">
        <p14:creationId xmlns:p14="http://schemas.microsoft.com/office/powerpoint/2010/main" val="248804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7638"/>
            <a:ext cx="8693727" cy="729817"/>
          </a:xfrm>
          <a:solidFill>
            <a:schemeClr val="bg1"/>
          </a:solidFill>
        </p:spPr>
        <p:txBody>
          <a:bodyPr>
            <a:noAutofit/>
          </a:bodyPr>
          <a:lstStyle/>
          <a:p>
            <a:pPr algn="l"/>
            <a:r>
              <a:rPr lang="en-GB" sz="3600" b="1" dirty="0">
                <a:latin typeface="Georgia"/>
                <a:cs typeface="Georgia"/>
              </a:rPr>
              <a:t>  Islandology and non-linear history</a:t>
            </a:r>
            <a:endParaRPr lang="en-US" sz="3600" dirty="0">
              <a:latin typeface="Georgia"/>
              <a:cs typeface="Georgia"/>
            </a:endParaRPr>
          </a:p>
        </p:txBody>
      </p:sp>
      <p:pic>
        <p:nvPicPr>
          <p:cNvPr id="6" name="Picture 5">
            <a:extLst>
              <a:ext uri="{FF2B5EF4-FFF2-40B4-BE49-F238E27FC236}">
                <a16:creationId xmlns:a16="http://schemas.microsoft.com/office/drawing/2014/main" id="{6E4751A6-18EA-D14E-A269-24129BC2D3C7}"/>
              </a:ext>
            </a:extLst>
          </p:cNvPr>
          <p:cNvPicPr>
            <a:picLocks noChangeAspect="1"/>
          </p:cNvPicPr>
          <p:nvPr/>
        </p:nvPicPr>
        <p:blipFill>
          <a:blip r:embed="rId2"/>
          <a:stretch>
            <a:fillRect/>
          </a:stretch>
        </p:blipFill>
        <p:spPr>
          <a:xfrm>
            <a:off x="2880189" y="3338744"/>
            <a:ext cx="6096000" cy="3365500"/>
          </a:xfrm>
          <a:prstGeom prst="rect">
            <a:avLst/>
          </a:prstGeom>
        </p:spPr>
      </p:pic>
      <p:pic>
        <p:nvPicPr>
          <p:cNvPr id="8" name="Picture 7">
            <a:extLst>
              <a:ext uri="{FF2B5EF4-FFF2-40B4-BE49-F238E27FC236}">
                <a16:creationId xmlns:a16="http://schemas.microsoft.com/office/drawing/2014/main" id="{B8F77A8A-DF11-E043-8173-E0D7DDA057BA}"/>
              </a:ext>
            </a:extLst>
          </p:cNvPr>
          <p:cNvPicPr>
            <a:picLocks noChangeAspect="1"/>
          </p:cNvPicPr>
          <p:nvPr/>
        </p:nvPicPr>
        <p:blipFill>
          <a:blip r:embed="rId3"/>
          <a:stretch>
            <a:fillRect/>
          </a:stretch>
        </p:blipFill>
        <p:spPr>
          <a:xfrm>
            <a:off x="5522431" y="982544"/>
            <a:ext cx="3453758" cy="2251110"/>
          </a:xfrm>
          <a:prstGeom prst="rect">
            <a:avLst/>
          </a:prstGeom>
        </p:spPr>
      </p:pic>
      <p:sp>
        <p:nvSpPr>
          <p:cNvPr id="9" name="TextBox 8">
            <a:extLst>
              <a:ext uri="{FF2B5EF4-FFF2-40B4-BE49-F238E27FC236}">
                <a16:creationId xmlns:a16="http://schemas.microsoft.com/office/drawing/2014/main" id="{3D614E64-D654-5D4A-A864-FCEEDCF7DEC4}"/>
              </a:ext>
            </a:extLst>
          </p:cNvPr>
          <p:cNvSpPr txBox="1"/>
          <p:nvPr/>
        </p:nvSpPr>
        <p:spPr>
          <a:xfrm>
            <a:off x="4690224" y="2824534"/>
            <a:ext cx="1664414" cy="307777"/>
          </a:xfrm>
          <a:prstGeom prst="rect">
            <a:avLst/>
          </a:prstGeom>
          <a:solidFill>
            <a:schemeClr val="bg1"/>
          </a:solidFill>
        </p:spPr>
        <p:txBody>
          <a:bodyPr wrap="square" rtlCol="0">
            <a:spAutoFit/>
          </a:bodyPr>
          <a:lstStyle/>
          <a:p>
            <a:r>
              <a:rPr lang="en-US" sz="1400" dirty="0">
                <a:latin typeface="Georgia" panose="02040502050405020303" pitchFamily="18" charset="0"/>
              </a:rPr>
              <a:t>Kamau Brathwaite</a:t>
            </a:r>
          </a:p>
        </p:txBody>
      </p:sp>
      <p:sp>
        <p:nvSpPr>
          <p:cNvPr id="10" name="TextBox 9">
            <a:extLst>
              <a:ext uri="{FF2B5EF4-FFF2-40B4-BE49-F238E27FC236}">
                <a16:creationId xmlns:a16="http://schemas.microsoft.com/office/drawing/2014/main" id="{17ACBA27-D6D2-E647-99B2-46BBF409679D}"/>
              </a:ext>
            </a:extLst>
          </p:cNvPr>
          <p:cNvSpPr txBox="1"/>
          <p:nvPr/>
        </p:nvSpPr>
        <p:spPr>
          <a:xfrm>
            <a:off x="184934" y="1417833"/>
            <a:ext cx="4407613" cy="4678204"/>
          </a:xfrm>
          <a:prstGeom prst="rect">
            <a:avLst/>
          </a:prstGeom>
          <a:solidFill>
            <a:schemeClr val="bg1"/>
          </a:solidFill>
        </p:spPr>
        <p:txBody>
          <a:bodyPr wrap="square" rtlCol="0">
            <a:spAutoFit/>
          </a:bodyPr>
          <a:lstStyle/>
          <a:p>
            <a:r>
              <a:rPr lang="en-US" dirty="0">
                <a:latin typeface="Georgia" panose="02040502050405020303" pitchFamily="18" charset="0"/>
              </a:rPr>
              <a:t>“instead of the notion of one-two-three Hegelian, I am now more interested in the movement of the water backwards and forwards as </a:t>
            </a:r>
            <a:r>
              <a:rPr lang="en-US" b="1" dirty="0">
                <a:latin typeface="Georgia" panose="02040502050405020303" pitchFamily="18" charset="0"/>
              </a:rPr>
              <a:t>a kind of cyclic, I suppose, motion, rather than linear</a:t>
            </a:r>
            <a:r>
              <a:rPr lang="en-US" dirty="0">
                <a:latin typeface="Georgia" panose="02040502050405020303" pitchFamily="18" charset="0"/>
              </a:rPr>
              <a:t>.” </a:t>
            </a:r>
          </a:p>
          <a:p>
            <a:endParaRPr lang="en-US" dirty="0">
              <a:latin typeface="Georgia" panose="02040502050405020303" pitchFamily="18" charset="0"/>
            </a:endParaRPr>
          </a:p>
          <a:p>
            <a:pPr algn="r"/>
            <a:r>
              <a:rPr lang="en-US" sz="1400" dirty="0">
                <a:latin typeface="Georgia" panose="02040502050405020303" pitchFamily="18" charset="0"/>
              </a:rPr>
              <a:t>(qtd in Marc Shell, </a:t>
            </a:r>
            <a:r>
              <a:rPr lang="en-US" sz="1400" i="1" dirty="0" err="1">
                <a:latin typeface="Georgia" panose="02040502050405020303" pitchFamily="18" charset="0"/>
              </a:rPr>
              <a:t>Islandology</a:t>
            </a:r>
            <a:r>
              <a:rPr lang="en-US" sz="1400" dirty="0">
                <a:latin typeface="Georgia" panose="02040502050405020303" pitchFamily="18" charset="0"/>
              </a:rPr>
              <a:t>, p. 20).</a:t>
            </a:r>
          </a:p>
          <a:p>
            <a:endParaRPr lang="en-US" dirty="0">
              <a:latin typeface="Georgia" panose="02040502050405020303" pitchFamily="18" charset="0"/>
            </a:endParaRPr>
          </a:p>
          <a:p>
            <a:r>
              <a:rPr lang="en-US" dirty="0">
                <a:latin typeface="Georgia" panose="02040502050405020303" pitchFamily="18" charset="0"/>
              </a:rPr>
              <a:t>“The islands that we inhabit are in fact the sunken tops of a mountain chain and the people who inhabit them have </a:t>
            </a:r>
            <a:r>
              <a:rPr lang="en-US" b="1" dirty="0">
                <a:latin typeface="Georgia" panose="02040502050405020303" pitchFamily="18" charset="0"/>
              </a:rPr>
              <a:t>an echo of that catastrophe in their memory</a:t>
            </a:r>
            <a:r>
              <a:rPr lang="en-US" dirty="0">
                <a:latin typeface="Georgia" panose="02040502050405020303" pitchFamily="18" charset="0"/>
              </a:rPr>
              <a:t>.” </a:t>
            </a:r>
          </a:p>
          <a:p>
            <a:endParaRPr lang="en-US" dirty="0">
              <a:latin typeface="Georgia" panose="02040502050405020303" pitchFamily="18" charset="0"/>
            </a:endParaRPr>
          </a:p>
          <a:p>
            <a:pPr algn="r"/>
            <a:r>
              <a:rPr lang="en-US" dirty="0">
                <a:latin typeface="Georgia" panose="02040502050405020303" pitchFamily="18" charset="0"/>
              </a:rPr>
              <a:t>(</a:t>
            </a:r>
            <a:r>
              <a:rPr lang="en-US" sz="1400" dirty="0">
                <a:latin typeface="Georgia" panose="02040502050405020303" pitchFamily="18" charset="0"/>
              </a:rPr>
              <a:t>qtd in Bill Ashcroft, </a:t>
            </a:r>
            <a:r>
              <a:rPr lang="en-US" sz="1400" i="1" dirty="0">
                <a:latin typeface="Georgia" panose="02040502050405020303" pitchFamily="18" charset="0"/>
              </a:rPr>
              <a:t>Utopianism in Postcolonial Literatures</a:t>
            </a:r>
            <a:r>
              <a:rPr lang="en-US" sz="1400" dirty="0">
                <a:latin typeface="Georgia" panose="02040502050405020303" pitchFamily="18" charset="0"/>
              </a:rPr>
              <a:t>, p. 146.</a:t>
            </a:r>
          </a:p>
        </p:txBody>
      </p:sp>
    </p:spTree>
    <p:extLst>
      <p:ext uri="{BB962C8B-B14F-4D97-AF65-F5344CB8AC3E}">
        <p14:creationId xmlns:p14="http://schemas.microsoft.com/office/powerpoint/2010/main" val="142165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7-02 at 14.21.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47" y="277091"/>
            <a:ext cx="7936954" cy="5807363"/>
          </a:xfrm>
          <a:prstGeom prst="rect">
            <a:avLst/>
          </a:prstGeom>
        </p:spPr>
      </p:pic>
      <p:sp>
        <p:nvSpPr>
          <p:cNvPr id="4" name="TextBox 3"/>
          <p:cNvSpPr txBox="1"/>
          <p:nvPr/>
        </p:nvSpPr>
        <p:spPr>
          <a:xfrm>
            <a:off x="126999" y="1674090"/>
            <a:ext cx="5033819" cy="4955203"/>
          </a:xfrm>
          <a:prstGeom prst="rect">
            <a:avLst/>
          </a:prstGeom>
          <a:solidFill>
            <a:schemeClr val="bg1"/>
          </a:solidFill>
        </p:spPr>
        <p:txBody>
          <a:bodyPr wrap="square" rtlCol="0">
            <a:spAutoFit/>
          </a:bodyPr>
          <a:lstStyle/>
          <a:p>
            <a:r>
              <a:rPr lang="en-US" dirty="0">
                <a:latin typeface="Georgia"/>
                <a:cs typeface="Georgia"/>
              </a:rPr>
              <a:t>“Three points may be proposed about task-orientation. First, there is a sense in which it is more humanly comprehensible than timed labour. The peasant or </a:t>
            </a:r>
            <a:r>
              <a:rPr lang="en-US" dirty="0" err="1">
                <a:latin typeface="Georgia"/>
                <a:cs typeface="Georgia"/>
              </a:rPr>
              <a:t>labourer</a:t>
            </a:r>
            <a:r>
              <a:rPr lang="en-US" dirty="0">
                <a:latin typeface="Georgia"/>
                <a:cs typeface="Georgia"/>
              </a:rPr>
              <a:t> appears to attend upon what is an observed necessity. Second, a community in which task-orientation is common appears to show least demarcation between ‘work’ and ‘life’. Social intercourse and labour are intermingled – the working-day lengthens or contracts according to the task – and there is no great sense of conflict between labour and ‘passing the time of day’. Third, to men accustomed to labour timed by the clock, this attitude to labour appears to be wasteful and lacking in urgency.”</a:t>
            </a:r>
          </a:p>
          <a:p>
            <a:endParaRPr lang="en-US" dirty="0">
              <a:latin typeface="Georgia"/>
              <a:cs typeface="Georgia"/>
            </a:endParaRPr>
          </a:p>
          <a:p>
            <a:pPr algn="r"/>
            <a:r>
              <a:rPr lang="en-GB" sz="1400" dirty="0">
                <a:latin typeface="Georgia"/>
                <a:cs typeface="Georgia"/>
              </a:rPr>
              <a:t>E. P. Thompson “Time, Work-Discipline and Industrial Capitalism” (1967)</a:t>
            </a:r>
            <a:r>
              <a:rPr lang="en-GB" sz="1400" dirty="0">
                <a:effectLst/>
                <a:latin typeface="Georgia"/>
                <a:cs typeface="Georgia"/>
              </a:rPr>
              <a:t> </a:t>
            </a:r>
            <a:endParaRPr lang="en-US" sz="1400" dirty="0">
              <a:latin typeface="Georgia"/>
              <a:cs typeface="Georgia"/>
            </a:endParaRPr>
          </a:p>
        </p:txBody>
      </p:sp>
      <p:sp>
        <p:nvSpPr>
          <p:cNvPr id="5" name="TextBox 4"/>
          <p:cNvSpPr txBox="1"/>
          <p:nvPr/>
        </p:nvSpPr>
        <p:spPr>
          <a:xfrm>
            <a:off x="6407726" y="6211455"/>
            <a:ext cx="2597727" cy="523220"/>
          </a:xfrm>
          <a:prstGeom prst="rect">
            <a:avLst/>
          </a:prstGeom>
          <a:solidFill>
            <a:schemeClr val="bg1"/>
          </a:solidFill>
        </p:spPr>
        <p:txBody>
          <a:bodyPr wrap="square" rtlCol="0">
            <a:spAutoFit/>
          </a:bodyPr>
          <a:lstStyle/>
          <a:p>
            <a:pPr algn="r"/>
            <a:r>
              <a:rPr lang="en-US" sz="1400" dirty="0">
                <a:latin typeface="Georgia"/>
                <a:cs typeface="Georgia"/>
              </a:rPr>
              <a:t>Pieter </a:t>
            </a:r>
            <a:r>
              <a:rPr lang="en-US" sz="1400" dirty="0" err="1">
                <a:latin typeface="Georgia"/>
                <a:cs typeface="Georgia"/>
              </a:rPr>
              <a:t>Bruegel</a:t>
            </a:r>
            <a:r>
              <a:rPr lang="en-US" sz="1400" dirty="0">
                <a:latin typeface="Georgia"/>
                <a:cs typeface="Georgia"/>
              </a:rPr>
              <a:t> the Elder, “The Harvesters” (1565)</a:t>
            </a:r>
          </a:p>
        </p:txBody>
      </p:sp>
      <p:sp>
        <p:nvSpPr>
          <p:cNvPr id="2" name="Title 1"/>
          <p:cNvSpPr>
            <a:spLocks noGrp="1"/>
          </p:cNvSpPr>
          <p:nvPr>
            <p:ph type="title"/>
          </p:nvPr>
        </p:nvSpPr>
        <p:spPr>
          <a:xfrm>
            <a:off x="-1" y="136092"/>
            <a:ext cx="5761183" cy="1076181"/>
          </a:xfrm>
          <a:solidFill>
            <a:schemeClr val="bg1"/>
          </a:solidFill>
        </p:spPr>
        <p:txBody>
          <a:bodyPr>
            <a:normAutofit fontScale="90000"/>
          </a:bodyPr>
          <a:lstStyle/>
          <a:p>
            <a:pPr algn="l"/>
            <a:r>
              <a:rPr lang="en-US" sz="3600" b="1" dirty="0">
                <a:latin typeface="Georgia"/>
                <a:cs typeface="Georgia"/>
              </a:rPr>
              <a:t>  Repressive clock-time </a:t>
            </a:r>
            <a:br>
              <a:rPr lang="en-US" sz="3600" b="1" dirty="0">
                <a:latin typeface="Georgia"/>
                <a:cs typeface="Georgia"/>
              </a:rPr>
            </a:br>
            <a:r>
              <a:rPr lang="en-US" sz="3600" b="1" dirty="0">
                <a:latin typeface="Georgia"/>
                <a:cs typeface="Georgia"/>
              </a:rPr>
              <a:t>  and industrial capitalism</a:t>
            </a:r>
          </a:p>
        </p:txBody>
      </p:sp>
    </p:spTree>
    <p:extLst>
      <p:ext uri="{BB962C8B-B14F-4D97-AF65-F5344CB8AC3E}">
        <p14:creationId xmlns:p14="http://schemas.microsoft.com/office/powerpoint/2010/main" val="38093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184"/>
            <a:ext cx="7855528" cy="741362"/>
          </a:xfrm>
          <a:solidFill>
            <a:schemeClr val="bg1"/>
          </a:solidFill>
        </p:spPr>
        <p:txBody>
          <a:bodyPr>
            <a:normAutofit fontScale="90000"/>
          </a:bodyPr>
          <a:lstStyle/>
          <a:p>
            <a:pPr algn="l"/>
            <a:r>
              <a:rPr lang="en-US" sz="3600" b="1" dirty="0">
                <a:latin typeface="Georgia"/>
                <a:cs typeface="Georgia"/>
              </a:rPr>
              <a:t>  Utopian alternatives to clock-time</a:t>
            </a:r>
          </a:p>
        </p:txBody>
      </p:sp>
      <p:pic>
        <p:nvPicPr>
          <p:cNvPr id="5" name="Picture 4" descr="Barricade_Voltaire_Lenoir_Commune_Paris_18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781" y="1062182"/>
            <a:ext cx="5950582" cy="4040909"/>
          </a:xfrm>
          <a:prstGeom prst="rect">
            <a:avLst/>
          </a:prstGeom>
        </p:spPr>
      </p:pic>
      <p:sp>
        <p:nvSpPr>
          <p:cNvPr id="4" name="TextBox 3"/>
          <p:cNvSpPr txBox="1"/>
          <p:nvPr/>
        </p:nvSpPr>
        <p:spPr>
          <a:xfrm>
            <a:off x="230908" y="4502727"/>
            <a:ext cx="8820728" cy="2185214"/>
          </a:xfrm>
          <a:prstGeom prst="rect">
            <a:avLst/>
          </a:prstGeom>
          <a:solidFill>
            <a:schemeClr val="bg1"/>
          </a:solidFill>
        </p:spPr>
        <p:txBody>
          <a:bodyPr wrap="square" rtlCol="0">
            <a:spAutoFit/>
          </a:bodyPr>
          <a:lstStyle/>
          <a:p>
            <a:r>
              <a:rPr lang="en-US" dirty="0">
                <a:latin typeface="Georgia"/>
                <a:cs typeface="Georgia"/>
              </a:rPr>
              <a:t>“Man exists only part-time, during the working days, as an instrument of alienated performance; the rest of the time he is free for himself. (If the average working day, including preparation and travel to and from work, amounts to ten hours, and if the biological needs for sleep and nourishment require another ten hours, the free time would be four out of each twenty-four hours throughout the greater part of the individual’s life.) This free time would be potentially available for pleasure.”</a:t>
            </a:r>
          </a:p>
          <a:p>
            <a:pPr algn="r"/>
            <a:r>
              <a:rPr lang="en-US" sz="1400" dirty="0">
                <a:latin typeface="Georgia"/>
                <a:cs typeface="Georgia"/>
              </a:rPr>
              <a:t>Herbert Marcuse, </a:t>
            </a:r>
            <a:r>
              <a:rPr lang="en-US" sz="1400" i="1" dirty="0">
                <a:latin typeface="Georgia"/>
                <a:cs typeface="Georgia"/>
              </a:rPr>
              <a:t>Eros and Civilisation: A Philosophical Inquiry into Freud</a:t>
            </a:r>
            <a:r>
              <a:rPr lang="en-US" sz="1400" dirty="0">
                <a:latin typeface="Georgia"/>
                <a:cs typeface="Georgia"/>
              </a:rPr>
              <a:t> (London: Ark Paperbacks, 1987), p. 153. </a:t>
            </a:r>
          </a:p>
        </p:txBody>
      </p:sp>
    </p:spTree>
    <p:extLst>
      <p:ext uri="{BB962C8B-B14F-4D97-AF65-F5344CB8AC3E}">
        <p14:creationId xmlns:p14="http://schemas.microsoft.com/office/powerpoint/2010/main" val="1968633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412</TotalTime>
  <Words>1794</Words>
  <Application>Microsoft Macintosh PowerPoint</Application>
  <PresentationFormat>On-screen Show (4:3)</PresentationFormat>
  <Paragraphs>92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Georgia</vt:lpstr>
      <vt:lpstr>Office Theme</vt:lpstr>
      <vt:lpstr>The Deliquescence  of Clock-Time in Contemporary Apocalyptic Flood Fictions</vt:lpstr>
      <vt:lpstr>  Apocalypse and climate change fiction</vt:lpstr>
      <vt:lpstr>  Flood fictions</vt:lpstr>
      <vt:lpstr>  What comes after the flood?</vt:lpstr>
      <vt:lpstr>  The island and the rise of the novel</vt:lpstr>
      <vt:lpstr>  The island as utopian    locus classicus </vt:lpstr>
      <vt:lpstr>  Islandology and non-linear history</vt:lpstr>
      <vt:lpstr>  Repressive clock-time    and industrial capitalism</vt:lpstr>
      <vt:lpstr>  Utopian alternatives to clock-time</vt:lpstr>
      <vt:lpstr>  Will Self, The Book of Dave (2006)</vt:lpstr>
      <vt:lpstr>  Ham: an “island of the blessed”?</vt:lpstr>
      <vt:lpstr>  Deep, fluvial time: the great wave</vt:lpstr>
      <vt:lpstr>  Reaching the New Jerusalem:    Megan Hunter’s The End We Start From </vt:lpstr>
      <vt:lpstr>  An ancestral time of flooding:    the phylogenetic memory of the species</vt:lpstr>
      <vt:lpstr>  The remote island as the    beginning and the end of time</vt:lpstr>
      <vt:lpstr>  A feminist phenomenology of watery    intersubjectivity </vt:lpstr>
      <vt:lpstr>  From islands to ocean worlds    in Stephen Baxter’s Flood </vt:lpstr>
      <vt:lpstr>  High-tech arks and garbage islands</vt:lpstr>
      <vt:lpstr>  An archipelagic consciousness:    Kim Stanley Robinson’s New York: 2140 </vt:lpstr>
      <vt:lpstr>  Mannahatta: New York’s longue durée</vt:lpstr>
      <vt:lpstr>  Islands: from before, or for    after, humankind</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Aboard for Ararat:  The Deliquescence of Clock-Time in Contemporary Apocalyptic Flood Fictions</dc:title>
  <dc:creator>Caroline Edwards</dc:creator>
  <cp:lastModifiedBy>Microsoft Office User</cp:lastModifiedBy>
  <cp:revision>51</cp:revision>
  <dcterms:created xsi:type="dcterms:W3CDTF">2018-07-02T10:44:33Z</dcterms:created>
  <dcterms:modified xsi:type="dcterms:W3CDTF">2018-07-05T14:09:57Z</dcterms:modified>
</cp:coreProperties>
</file>